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72" r:id="rId1"/>
  </p:sldMasterIdLst>
  <p:notesMasterIdLst>
    <p:notesMasterId r:id="rId78"/>
  </p:notesMasterIdLst>
  <p:sldIdLst>
    <p:sldId id="256" r:id="rId2"/>
    <p:sldId id="349" r:id="rId3"/>
    <p:sldId id="257" r:id="rId4"/>
    <p:sldId id="384" r:id="rId5"/>
    <p:sldId id="377" r:id="rId6"/>
    <p:sldId id="385" r:id="rId7"/>
    <p:sldId id="378" r:id="rId8"/>
    <p:sldId id="386" r:id="rId9"/>
    <p:sldId id="379" r:id="rId10"/>
    <p:sldId id="387" r:id="rId11"/>
    <p:sldId id="380" r:id="rId12"/>
    <p:sldId id="417" r:id="rId13"/>
    <p:sldId id="300" r:id="rId14"/>
    <p:sldId id="418" r:id="rId15"/>
    <p:sldId id="389" r:id="rId16"/>
    <p:sldId id="419" r:id="rId17"/>
    <p:sldId id="390" r:id="rId18"/>
    <p:sldId id="420" r:id="rId19"/>
    <p:sldId id="391" r:id="rId20"/>
    <p:sldId id="421" r:id="rId21"/>
    <p:sldId id="392" r:id="rId22"/>
    <p:sldId id="422" r:id="rId23"/>
    <p:sldId id="393" r:id="rId24"/>
    <p:sldId id="423" r:id="rId25"/>
    <p:sldId id="395" r:id="rId26"/>
    <p:sldId id="424" r:id="rId27"/>
    <p:sldId id="396" r:id="rId28"/>
    <p:sldId id="425" r:id="rId29"/>
    <p:sldId id="397" r:id="rId30"/>
    <p:sldId id="426" r:id="rId31"/>
    <p:sldId id="398" r:id="rId32"/>
    <p:sldId id="427" r:id="rId33"/>
    <p:sldId id="399" r:id="rId34"/>
    <p:sldId id="428" r:id="rId35"/>
    <p:sldId id="400" r:id="rId36"/>
    <p:sldId id="429" r:id="rId37"/>
    <p:sldId id="401" r:id="rId38"/>
    <p:sldId id="430" r:id="rId39"/>
    <p:sldId id="402" r:id="rId40"/>
    <p:sldId id="431" r:id="rId41"/>
    <p:sldId id="405" r:id="rId42"/>
    <p:sldId id="432" r:id="rId43"/>
    <p:sldId id="406" r:id="rId44"/>
    <p:sldId id="433" r:id="rId45"/>
    <p:sldId id="407" r:id="rId46"/>
    <p:sldId id="434" r:id="rId47"/>
    <p:sldId id="409" r:id="rId48"/>
    <p:sldId id="435" r:id="rId49"/>
    <p:sldId id="410" r:id="rId50"/>
    <p:sldId id="436" r:id="rId51"/>
    <p:sldId id="411" r:id="rId52"/>
    <p:sldId id="437" r:id="rId53"/>
    <p:sldId id="412" r:id="rId54"/>
    <p:sldId id="438" r:id="rId55"/>
    <p:sldId id="413" r:id="rId56"/>
    <p:sldId id="439" r:id="rId57"/>
    <p:sldId id="414" r:id="rId58"/>
    <p:sldId id="440" r:id="rId59"/>
    <p:sldId id="415" r:id="rId60"/>
    <p:sldId id="441" r:id="rId61"/>
    <p:sldId id="416" r:id="rId62"/>
    <p:sldId id="442" r:id="rId63"/>
    <p:sldId id="404" r:id="rId64"/>
    <p:sldId id="443" r:id="rId65"/>
    <p:sldId id="403" r:id="rId66"/>
    <p:sldId id="444" r:id="rId67"/>
    <p:sldId id="388" r:id="rId68"/>
    <p:sldId id="445" r:id="rId69"/>
    <p:sldId id="328" r:id="rId70"/>
    <p:sldId id="383" r:id="rId71"/>
    <p:sldId id="334" r:id="rId72"/>
    <p:sldId id="382" r:id="rId73"/>
    <p:sldId id="335" r:id="rId74"/>
    <p:sldId id="381" r:id="rId75"/>
    <p:sldId id="376" r:id="rId76"/>
    <p:sldId id="351" r:id="rId77"/>
  </p:sldIdLst>
  <p:sldSz cx="7775575" cy="5616575"/>
  <p:notesSz cx="6858000" cy="9144000"/>
  <p:embeddedFontLst>
    <p:embeddedFont>
      <p:font typeface="Calibri" panose="020F0502020204030204" pitchFamily="34" charset="0"/>
      <p:regular r:id="rId79"/>
      <p:bold r:id="rId80"/>
      <p:italic r:id="rId81"/>
      <p:boldItalic r:id="rId82"/>
    </p:embeddedFont>
    <p:embeddedFont>
      <p:font typeface="Calibri Light" panose="020F0302020204030204" pitchFamily="34" charset="0"/>
      <p:regular r:id="rId83"/>
      <p:italic r:id="rId84"/>
    </p:embeddedFont>
    <p:embeddedFont>
      <p:font typeface="Marvel" pitchFamily="2" charset="0"/>
      <p:regular r:id="rId85"/>
    </p:embeddedFont>
    <p:embeddedFont>
      <p:font typeface="Segoe UI" panose="020B0502040204020203" pitchFamily="34" charset="0"/>
      <p:regular r:id="rId86"/>
      <p:bold r:id="rId87"/>
      <p:italic r:id="rId88"/>
      <p:boldItalic r:id="rId89"/>
    </p:embeddedFont>
    <p:embeddedFont>
      <p:font typeface="Ubuntu" panose="020B0504030602030204" pitchFamily="34" charset="0"/>
      <p:regular r:id="rId90"/>
      <p:bold r:id="rId91"/>
      <p:italic r:id="rId92"/>
      <p:boldItalic r:id="rId93"/>
    </p:embeddedFont>
    <p:embeddedFont>
      <p:font typeface="Ubuntu Light" panose="020B0304030602030204" pitchFamily="34" charset="0"/>
      <p:regular r:id="rId94"/>
      <p:italic r:id="rId95"/>
    </p:embeddedFont>
  </p:embeddedFontLst>
  <p:defaultTextStyle>
    <a:defPPr>
      <a:defRPr lang="en-US"/>
    </a:defPPr>
    <a:lvl1pPr marL="0" algn="l" defTabSz="475077" rtl="0" eaLnBrk="1" latinLnBrk="0" hangingPunct="1">
      <a:defRPr sz="1870" kern="1200">
        <a:solidFill>
          <a:schemeClr val="tx1"/>
        </a:solidFill>
        <a:latin typeface="+mn-lt"/>
        <a:ea typeface="+mn-ea"/>
        <a:cs typeface="+mn-cs"/>
      </a:defRPr>
    </a:lvl1pPr>
    <a:lvl2pPr marL="475077" algn="l" defTabSz="475077" rtl="0" eaLnBrk="1" latinLnBrk="0" hangingPunct="1">
      <a:defRPr sz="1870" kern="1200">
        <a:solidFill>
          <a:schemeClr val="tx1"/>
        </a:solidFill>
        <a:latin typeface="+mn-lt"/>
        <a:ea typeface="+mn-ea"/>
        <a:cs typeface="+mn-cs"/>
      </a:defRPr>
    </a:lvl2pPr>
    <a:lvl3pPr marL="950153" algn="l" defTabSz="475077" rtl="0" eaLnBrk="1" latinLnBrk="0" hangingPunct="1">
      <a:defRPr sz="1870" kern="1200">
        <a:solidFill>
          <a:schemeClr val="tx1"/>
        </a:solidFill>
        <a:latin typeface="+mn-lt"/>
        <a:ea typeface="+mn-ea"/>
        <a:cs typeface="+mn-cs"/>
      </a:defRPr>
    </a:lvl3pPr>
    <a:lvl4pPr marL="1425230" algn="l" defTabSz="475077" rtl="0" eaLnBrk="1" latinLnBrk="0" hangingPunct="1">
      <a:defRPr sz="1870" kern="1200">
        <a:solidFill>
          <a:schemeClr val="tx1"/>
        </a:solidFill>
        <a:latin typeface="+mn-lt"/>
        <a:ea typeface="+mn-ea"/>
        <a:cs typeface="+mn-cs"/>
      </a:defRPr>
    </a:lvl4pPr>
    <a:lvl5pPr marL="1900306" algn="l" defTabSz="475077" rtl="0" eaLnBrk="1" latinLnBrk="0" hangingPunct="1">
      <a:defRPr sz="1870" kern="1200">
        <a:solidFill>
          <a:schemeClr val="tx1"/>
        </a:solidFill>
        <a:latin typeface="+mn-lt"/>
        <a:ea typeface="+mn-ea"/>
        <a:cs typeface="+mn-cs"/>
      </a:defRPr>
    </a:lvl5pPr>
    <a:lvl6pPr marL="2375383" algn="l" defTabSz="475077" rtl="0" eaLnBrk="1" latinLnBrk="0" hangingPunct="1">
      <a:defRPr sz="1870" kern="1200">
        <a:solidFill>
          <a:schemeClr val="tx1"/>
        </a:solidFill>
        <a:latin typeface="+mn-lt"/>
        <a:ea typeface="+mn-ea"/>
        <a:cs typeface="+mn-cs"/>
      </a:defRPr>
    </a:lvl6pPr>
    <a:lvl7pPr marL="2850459" algn="l" defTabSz="475077" rtl="0" eaLnBrk="1" latinLnBrk="0" hangingPunct="1">
      <a:defRPr sz="1870" kern="1200">
        <a:solidFill>
          <a:schemeClr val="tx1"/>
        </a:solidFill>
        <a:latin typeface="+mn-lt"/>
        <a:ea typeface="+mn-ea"/>
        <a:cs typeface="+mn-cs"/>
      </a:defRPr>
    </a:lvl7pPr>
    <a:lvl8pPr marL="3325536" algn="l" defTabSz="475077" rtl="0" eaLnBrk="1" latinLnBrk="0" hangingPunct="1">
      <a:defRPr sz="1870" kern="1200">
        <a:solidFill>
          <a:schemeClr val="tx1"/>
        </a:solidFill>
        <a:latin typeface="+mn-lt"/>
        <a:ea typeface="+mn-ea"/>
        <a:cs typeface="+mn-cs"/>
      </a:defRPr>
    </a:lvl8pPr>
    <a:lvl9pPr marL="3800612" algn="l" defTabSz="475077" rtl="0" eaLnBrk="1" latinLnBrk="0" hangingPunct="1">
      <a:defRPr sz="1870" kern="1200">
        <a:solidFill>
          <a:schemeClr val="tx1"/>
        </a:solidFill>
        <a:latin typeface="+mn-lt"/>
        <a:ea typeface="+mn-ea"/>
        <a:cs typeface="+mn-cs"/>
      </a:defRPr>
    </a:lvl9pPr>
  </p:defaultTextStyle>
  <p:extLst>
    <p:ext uri="{EFAFB233-063F-42B5-8137-9DF3F51BA10A}">
      <p15:sldGuideLst xmlns:p15="http://schemas.microsoft.com/office/powerpoint/2012/main">
        <p15:guide id="1" pos="136" userDrawn="1">
          <p15:clr>
            <a:srgbClr val="A4A3A4"/>
          </p15:clr>
        </p15:guide>
        <p15:guide id="2" pos="4762" userDrawn="1">
          <p15:clr>
            <a:srgbClr val="A4A3A4"/>
          </p15:clr>
        </p15:guide>
        <p15:guide id="3" orient="horz" pos="1769">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joerd Kranendonk" initials="SK" lastIdx="1" clrIdx="0">
    <p:extLst>
      <p:ext uri="{19B8F6BF-5375-455C-9EA6-DF929625EA0E}">
        <p15:presenceInfo xmlns:p15="http://schemas.microsoft.com/office/powerpoint/2012/main" userId="acef0a9426a7f6dc"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E8445"/>
    <a:srgbClr val="FFC2E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1769"/>
    <p:restoredTop sz="96327"/>
  </p:normalViewPr>
  <p:slideViewPr>
    <p:cSldViewPr snapToGrid="0" snapToObjects="1">
      <p:cViewPr varScale="1">
        <p:scale>
          <a:sx n="151" d="100"/>
          <a:sy n="151" d="100"/>
        </p:scale>
        <p:origin x="1224" y="192"/>
      </p:cViewPr>
      <p:guideLst>
        <p:guide pos="136"/>
        <p:guide pos="4762"/>
        <p:guide orient="horz" pos="1769"/>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6.fntdata"/><Relationship Id="rId89" Type="http://schemas.openxmlformats.org/officeDocument/2006/relationships/font" Target="fonts/font11.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font" Target="fonts/font1.fntdata"/><Relationship Id="rId5" Type="http://schemas.openxmlformats.org/officeDocument/2006/relationships/slide" Target="slides/slide4.xml"/><Relationship Id="rId90" Type="http://schemas.openxmlformats.org/officeDocument/2006/relationships/font" Target="fonts/font12.fntdata"/><Relationship Id="rId95" Type="http://schemas.openxmlformats.org/officeDocument/2006/relationships/font" Target="fonts/font17.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font" Target="fonts/font2.fntdata"/><Relationship Id="rId85" Type="http://schemas.openxmlformats.org/officeDocument/2006/relationships/font" Target="fonts/font7.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font" Target="fonts/font5.fntdata"/><Relationship Id="rId88" Type="http://schemas.openxmlformats.org/officeDocument/2006/relationships/font" Target="fonts/font10.fntdata"/><Relationship Id="rId91" Type="http://schemas.openxmlformats.org/officeDocument/2006/relationships/font" Target="fonts/font13.fntdata"/><Relationship Id="rId96"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notesMaster" Target="notesMasters/notesMaster1.xml"/><Relationship Id="rId81" Type="http://schemas.openxmlformats.org/officeDocument/2006/relationships/font" Target="fonts/font3.fntdata"/><Relationship Id="rId86" Type="http://schemas.openxmlformats.org/officeDocument/2006/relationships/font" Target="fonts/font8.fntdata"/><Relationship Id="rId94" Type="http://schemas.openxmlformats.org/officeDocument/2006/relationships/font" Target="fonts/font16.fntdata"/><Relationship Id="rId9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14.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9.fntdata"/><Relationship Id="rId61" Type="http://schemas.openxmlformats.org/officeDocument/2006/relationships/slide" Target="slides/slide60.xml"/><Relationship Id="rId82" Type="http://schemas.openxmlformats.org/officeDocument/2006/relationships/font" Target="fonts/font4.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font" Target="fonts/font15.fntdata"/><Relationship Id="rId98" Type="http://schemas.openxmlformats.org/officeDocument/2006/relationships/viewProps" Target="viewProp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12:42:23.533"/>
    </inkml:context>
    <inkml:brush xml:id="br0">
      <inkml:brushProperty name="width" value="0.05" units="cm"/>
      <inkml:brushProperty name="height" value="0.05" units="cm"/>
    </inkml:brush>
  </inkml:definitions>
  <inkml:trace contextRef="#ctx0" brushRef="#br0">19 37 511,'0'0'0,"-4"-7"0,0-1 0,0-1 512,1 3 96,3 6 32,-4-7 0,4 7-512,0 0-128,0 0 0,0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C4EB6E1-6DC5-DF49-9A9A-F4C85D0F08E3}" type="datetimeFigureOut">
              <a:rPr lang="en-NL" smtClean="0"/>
              <a:t>18/05/2022</a:t>
            </a:fld>
            <a:endParaRPr lang="en-NL"/>
          </a:p>
        </p:txBody>
      </p:sp>
      <p:sp>
        <p:nvSpPr>
          <p:cNvPr id="4" name="Slide Image Placeholder 3"/>
          <p:cNvSpPr>
            <a:spLocks noGrp="1" noRot="1" noChangeAspect="1"/>
          </p:cNvSpPr>
          <p:nvPr>
            <p:ph type="sldImg" idx="2"/>
          </p:nvPr>
        </p:nvSpPr>
        <p:spPr>
          <a:xfrm>
            <a:off x="1292225" y="1143000"/>
            <a:ext cx="4273550" cy="3086100"/>
          </a:xfrm>
          <a:prstGeom prst="rect">
            <a:avLst/>
          </a:prstGeom>
          <a:noFill/>
          <a:ln w="12700">
            <a:solidFill>
              <a:prstClr val="black"/>
            </a:solidFill>
          </a:ln>
        </p:spPr>
        <p:txBody>
          <a:bodyPr vert="horz" lIns="91440" tIns="45720" rIns="91440" bIns="45720" rtlCol="0" anchor="ctr"/>
          <a:lstStyle/>
          <a:p>
            <a:endParaRPr lang="en-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40114D0-54EC-2541-891C-414F49E4331F}" type="slidenum">
              <a:rPr lang="en-NL" smtClean="0"/>
              <a:t>‹#›</a:t>
            </a:fld>
            <a:endParaRPr lang="en-NL"/>
          </a:p>
        </p:txBody>
      </p:sp>
    </p:spTree>
    <p:extLst>
      <p:ext uri="{BB962C8B-B14F-4D97-AF65-F5344CB8AC3E}">
        <p14:creationId xmlns:p14="http://schemas.microsoft.com/office/powerpoint/2010/main" val="564474877"/>
      </p:ext>
    </p:extLst>
  </p:cSld>
  <p:clrMap bg1="lt1" tx1="dk1" bg2="lt2" tx2="dk2" accent1="accent1" accent2="accent2" accent3="accent3" accent4="accent4" accent5="accent5" accent6="accent6" hlink="hlink" folHlink="folHlink"/>
  <p:notesStyle>
    <a:lvl1pPr marL="0" algn="l" defTabSz="642779" rtl="0" eaLnBrk="1" latinLnBrk="0" hangingPunct="1">
      <a:defRPr sz="844" kern="1200">
        <a:solidFill>
          <a:schemeClr val="tx1"/>
        </a:solidFill>
        <a:latin typeface="+mn-lt"/>
        <a:ea typeface="+mn-ea"/>
        <a:cs typeface="+mn-cs"/>
      </a:defRPr>
    </a:lvl1pPr>
    <a:lvl2pPr marL="321389" algn="l" defTabSz="642779" rtl="0" eaLnBrk="1" latinLnBrk="0" hangingPunct="1">
      <a:defRPr sz="844" kern="1200">
        <a:solidFill>
          <a:schemeClr val="tx1"/>
        </a:solidFill>
        <a:latin typeface="+mn-lt"/>
        <a:ea typeface="+mn-ea"/>
        <a:cs typeface="+mn-cs"/>
      </a:defRPr>
    </a:lvl2pPr>
    <a:lvl3pPr marL="642779" algn="l" defTabSz="642779" rtl="0" eaLnBrk="1" latinLnBrk="0" hangingPunct="1">
      <a:defRPr sz="844" kern="1200">
        <a:solidFill>
          <a:schemeClr val="tx1"/>
        </a:solidFill>
        <a:latin typeface="+mn-lt"/>
        <a:ea typeface="+mn-ea"/>
        <a:cs typeface="+mn-cs"/>
      </a:defRPr>
    </a:lvl3pPr>
    <a:lvl4pPr marL="964167" algn="l" defTabSz="642779" rtl="0" eaLnBrk="1" latinLnBrk="0" hangingPunct="1">
      <a:defRPr sz="844" kern="1200">
        <a:solidFill>
          <a:schemeClr val="tx1"/>
        </a:solidFill>
        <a:latin typeface="+mn-lt"/>
        <a:ea typeface="+mn-ea"/>
        <a:cs typeface="+mn-cs"/>
      </a:defRPr>
    </a:lvl4pPr>
    <a:lvl5pPr marL="1285557" algn="l" defTabSz="642779" rtl="0" eaLnBrk="1" latinLnBrk="0" hangingPunct="1">
      <a:defRPr sz="844" kern="1200">
        <a:solidFill>
          <a:schemeClr val="tx1"/>
        </a:solidFill>
        <a:latin typeface="+mn-lt"/>
        <a:ea typeface="+mn-ea"/>
        <a:cs typeface="+mn-cs"/>
      </a:defRPr>
    </a:lvl5pPr>
    <a:lvl6pPr marL="1606946" algn="l" defTabSz="642779" rtl="0" eaLnBrk="1" latinLnBrk="0" hangingPunct="1">
      <a:defRPr sz="844" kern="1200">
        <a:solidFill>
          <a:schemeClr val="tx1"/>
        </a:solidFill>
        <a:latin typeface="+mn-lt"/>
        <a:ea typeface="+mn-ea"/>
        <a:cs typeface="+mn-cs"/>
      </a:defRPr>
    </a:lvl6pPr>
    <a:lvl7pPr marL="1928336" algn="l" defTabSz="642779" rtl="0" eaLnBrk="1" latinLnBrk="0" hangingPunct="1">
      <a:defRPr sz="844" kern="1200">
        <a:solidFill>
          <a:schemeClr val="tx1"/>
        </a:solidFill>
        <a:latin typeface="+mn-lt"/>
        <a:ea typeface="+mn-ea"/>
        <a:cs typeface="+mn-cs"/>
      </a:defRPr>
    </a:lvl7pPr>
    <a:lvl8pPr marL="2249725" algn="l" defTabSz="642779" rtl="0" eaLnBrk="1" latinLnBrk="0" hangingPunct="1">
      <a:defRPr sz="844" kern="1200">
        <a:solidFill>
          <a:schemeClr val="tx1"/>
        </a:solidFill>
        <a:latin typeface="+mn-lt"/>
        <a:ea typeface="+mn-ea"/>
        <a:cs typeface="+mn-cs"/>
      </a:defRPr>
    </a:lvl8pPr>
    <a:lvl9pPr marL="2571114" algn="l" defTabSz="642779" rtl="0" eaLnBrk="1" latinLnBrk="0" hangingPunct="1">
      <a:defRPr sz="844"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92225" y="1143000"/>
            <a:ext cx="4273550" cy="3086100"/>
          </a:xfrm>
        </p:spPr>
      </p:sp>
      <p:sp>
        <p:nvSpPr>
          <p:cNvPr id="3" name="Notes Placeholder 2"/>
          <p:cNvSpPr>
            <a:spLocks noGrp="1"/>
          </p:cNvSpPr>
          <p:nvPr>
            <p:ph type="body" idx="1"/>
          </p:nvPr>
        </p:nvSpPr>
        <p:spPr/>
        <p:txBody>
          <a:bodyPr/>
          <a:lstStyle/>
          <a:p>
            <a:endParaRPr lang="en-NL" sz="800"/>
          </a:p>
        </p:txBody>
      </p:sp>
      <p:sp>
        <p:nvSpPr>
          <p:cNvPr id="4" name="Slide Number Placeholder 3"/>
          <p:cNvSpPr>
            <a:spLocks noGrp="1"/>
          </p:cNvSpPr>
          <p:nvPr>
            <p:ph type="sldNum" sz="quarter" idx="5"/>
          </p:nvPr>
        </p:nvSpPr>
        <p:spPr/>
        <p:txBody>
          <a:bodyPr/>
          <a:lstStyle/>
          <a:p>
            <a:fld id="{875ACA63-7DE8-8047-80BD-34736BBB0209}" type="slidenum">
              <a:rPr lang="en-NL" smtClean="0"/>
              <a:t>2</a:t>
            </a:fld>
            <a:endParaRPr lang="en-NL"/>
          </a:p>
        </p:txBody>
      </p:sp>
    </p:spTree>
    <p:extLst>
      <p:ext uri="{BB962C8B-B14F-4D97-AF65-F5344CB8AC3E}">
        <p14:creationId xmlns:p14="http://schemas.microsoft.com/office/powerpoint/2010/main" val="35736383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92225" y="1143000"/>
            <a:ext cx="4273550" cy="3086100"/>
          </a:xfrm>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240114D0-54EC-2541-891C-414F49E4331F}" type="slidenum">
              <a:rPr lang="en-NL" smtClean="0"/>
              <a:t>75</a:t>
            </a:fld>
            <a:endParaRPr lang="en-NL"/>
          </a:p>
        </p:txBody>
      </p:sp>
    </p:spTree>
    <p:extLst>
      <p:ext uri="{BB962C8B-B14F-4D97-AF65-F5344CB8AC3E}">
        <p14:creationId xmlns:p14="http://schemas.microsoft.com/office/powerpoint/2010/main" val="371276753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SF Title car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80DA36A-1C38-474C-8BA5-91B0D575BB8A}"/>
              </a:ext>
            </a:extLst>
          </p:cNvPr>
          <p:cNvSpPr/>
          <p:nvPr/>
        </p:nvSpPr>
        <p:spPr>
          <a:xfrm>
            <a:off x="673270" y="688493"/>
            <a:ext cx="6507169" cy="4160402"/>
          </a:xfrm>
          <a:prstGeom prst="rect">
            <a:avLst/>
          </a:prstGeom>
          <a:blipFill>
            <a:blip r:embed="rId2"/>
            <a:stretch>
              <a:fillRect/>
            </a:stretch>
          </a:blip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NL" sz="9762">
              <a:latin typeface="Marvel" pitchFamily="2" charset="0"/>
            </a:endParaRPr>
          </a:p>
        </p:txBody>
      </p:sp>
      <p:sp>
        <p:nvSpPr>
          <p:cNvPr id="6" name="Title 5">
            <a:extLst>
              <a:ext uri="{FF2B5EF4-FFF2-40B4-BE49-F238E27FC236}">
                <a16:creationId xmlns:a16="http://schemas.microsoft.com/office/drawing/2014/main" id="{527F4804-39D8-BE4A-BE12-DC1186D56A18}"/>
              </a:ext>
            </a:extLst>
          </p:cNvPr>
          <p:cNvSpPr>
            <a:spLocks noGrp="1"/>
          </p:cNvSpPr>
          <p:nvPr>
            <p:ph type="title" hasCustomPrompt="1"/>
          </p:nvPr>
        </p:nvSpPr>
        <p:spPr>
          <a:xfrm>
            <a:off x="1123329" y="2265482"/>
            <a:ext cx="5607059" cy="1085611"/>
          </a:xfrm>
        </p:spPr>
        <p:txBody>
          <a:bodyPr>
            <a:noAutofit/>
          </a:bodyPr>
          <a:lstStyle>
            <a:lvl1pPr algn="ctr">
              <a:defRPr sz="9155">
                <a:latin typeface="Marvel" pitchFamily="2" charset="0"/>
              </a:defRPr>
            </a:lvl1pPr>
          </a:lstStyle>
          <a:p>
            <a:r>
              <a:rPr lang="en-GB" dirty="0"/>
              <a:t>CLICK TO EDIT</a:t>
            </a:r>
            <a:endParaRPr lang="en-NL" dirty="0"/>
          </a:p>
        </p:txBody>
      </p:sp>
      <p:sp>
        <p:nvSpPr>
          <p:cNvPr id="8" name="Text Placeholder 7">
            <a:extLst>
              <a:ext uri="{FF2B5EF4-FFF2-40B4-BE49-F238E27FC236}">
                <a16:creationId xmlns:a16="http://schemas.microsoft.com/office/drawing/2014/main" id="{4003B836-2EC2-CB49-8F4E-11043FBEF695}"/>
              </a:ext>
            </a:extLst>
          </p:cNvPr>
          <p:cNvSpPr>
            <a:spLocks noGrp="1"/>
          </p:cNvSpPr>
          <p:nvPr>
            <p:ph type="body" sz="quarter" idx="10" hasCustomPrompt="1"/>
          </p:nvPr>
        </p:nvSpPr>
        <p:spPr>
          <a:xfrm>
            <a:off x="1123328" y="3318984"/>
            <a:ext cx="5607059" cy="254014"/>
          </a:xfrm>
        </p:spPr>
        <p:txBody>
          <a:bodyPr>
            <a:normAutofit/>
          </a:bodyPr>
          <a:lstStyle>
            <a:lvl1pPr marL="0" indent="0" algn="ctr">
              <a:buNone/>
              <a:defRPr sz="1018">
                <a:solidFill>
                  <a:schemeClr val="tx1">
                    <a:lumMod val="50000"/>
                    <a:lumOff val="50000"/>
                  </a:schemeClr>
                </a:solidFill>
                <a:latin typeface="Ubuntu" panose="020B0504030602030204" pitchFamily="34" charset="0"/>
              </a:defRPr>
            </a:lvl1pPr>
            <a:lvl2pPr marL="365337" indent="0">
              <a:buNone/>
              <a:defRPr/>
            </a:lvl2pPr>
            <a:lvl3pPr marL="730675" indent="0">
              <a:buNone/>
              <a:defRPr/>
            </a:lvl3pPr>
            <a:lvl4pPr marL="1096012" indent="0">
              <a:buNone/>
              <a:defRPr/>
            </a:lvl4pPr>
            <a:lvl5pPr marL="1461348" indent="0">
              <a:buNone/>
              <a:defRPr/>
            </a:lvl5pPr>
          </a:lstStyle>
          <a:p>
            <a:pPr lvl="0"/>
            <a:r>
              <a:rPr lang="en-NL" dirty="0"/>
              <a:t>Subtitle here</a:t>
            </a:r>
          </a:p>
        </p:txBody>
      </p:sp>
    </p:spTree>
    <p:extLst>
      <p:ext uri="{BB962C8B-B14F-4D97-AF65-F5344CB8AC3E}">
        <p14:creationId xmlns:p14="http://schemas.microsoft.com/office/powerpoint/2010/main" val="277266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F Purple Card single">
    <p:bg>
      <p:bgPr>
        <a:solidFill>
          <a:srgbClr val="7030A0"/>
        </a:solidFill>
        <a:effectLst/>
      </p:bgPr>
    </p:bg>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B684E015-55DF-9543-A6E6-226EBD214376}"/>
              </a:ext>
            </a:extLst>
          </p:cNvPr>
          <p:cNvSpPr>
            <a:spLocks noGrp="1"/>
          </p:cNvSpPr>
          <p:nvPr>
            <p:ph type="title"/>
          </p:nvPr>
        </p:nvSpPr>
        <p:spPr>
          <a:xfrm>
            <a:off x="719435" y="2005766"/>
            <a:ext cx="6336704" cy="802523"/>
          </a:xfrm>
        </p:spPr>
        <p:txBody>
          <a:bodyPr>
            <a:noAutofit/>
          </a:bodyPr>
          <a:lstStyle>
            <a:lvl1pPr algn="ctr">
              <a:defRPr sz="4943" b="1">
                <a:solidFill>
                  <a:schemeClr val="bg1"/>
                </a:solidFill>
                <a:latin typeface="Ubuntu" panose="020B0504030602030204" pitchFamily="34" charset="0"/>
              </a:defRPr>
            </a:lvl1pPr>
          </a:lstStyle>
          <a:p>
            <a:r>
              <a:rPr lang="en-GB"/>
              <a:t>Click to edit Master title style</a:t>
            </a:r>
            <a:endParaRPr lang="en-NL" dirty="0"/>
          </a:p>
        </p:txBody>
      </p:sp>
      <p:grpSp>
        <p:nvGrpSpPr>
          <p:cNvPr id="15" name="Group 14">
            <a:extLst>
              <a:ext uri="{FF2B5EF4-FFF2-40B4-BE49-F238E27FC236}">
                <a16:creationId xmlns:a16="http://schemas.microsoft.com/office/drawing/2014/main" id="{820C60EC-2F2F-6D47-9DF0-612797885783}"/>
              </a:ext>
            </a:extLst>
          </p:cNvPr>
          <p:cNvGrpSpPr/>
          <p:nvPr/>
        </p:nvGrpSpPr>
        <p:grpSpPr>
          <a:xfrm>
            <a:off x="3083369" y="2954202"/>
            <a:ext cx="1608838" cy="462648"/>
            <a:chOff x="3071037" y="3275831"/>
            <a:chExt cx="1608838" cy="456633"/>
          </a:xfrm>
        </p:grpSpPr>
        <p:sp>
          <p:nvSpPr>
            <p:cNvPr id="16" name="Oval 15">
              <a:extLst>
                <a:ext uri="{FF2B5EF4-FFF2-40B4-BE49-F238E27FC236}">
                  <a16:creationId xmlns:a16="http://schemas.microsoft.com/office/drawing/2014/main" id="{0C4D6782-4BC5-474E-918A-6E50DA0E7190}"/>
                </a:ext>
              </a:extLst>
            </p:cNvPr>
            <p:cNvSpPr/>
            <p:nvPr/>
          </p:nvSpPr>
          <p:spPr>
            <a:xfrm>
              <a:off x="3071037" y="3275834"/>
              <a:ext cx="456710" cy="4566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17" name="Oval 16">
              <a:extLst>
                <a:ext uri="{FF2B5EF4-FFF2-40B4-BE49-F238E27FC236}">
                  <a16:creationId xmlns:a16="http://schemas.microsoft.com/office/drawing/2014/main" id="{D0931F89-E494-F847-9320-BFE47B71171B}"/>
                </a:ext>
              </a:extLst>
            </p:cNvPr>
            <p:cNvSpPr/>
            <p:nvPr/>
          </p:nvSpPr>
          <p:spPr>
            <a:xfrm>
              <a:off x="3659433" y="3275832"/>
              <a:ext cx="456710" cy="4566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18" name="Oval 17">
              <a:extLst>
                <a:ext uri="{FF2B5EF4-FFF2-40B4-BE49-F238E27FC236}">
                  <a16:creationId xmlns:a16="http://schemas.microsoft.com/office/drawing/2014/main" id="{D955E520-0FC9-554F-80A6-322FD212AB3E}"/>
                </a:ext>
              </a:extLst>
            </p:cNvPr>
            <p:cNvSpPr/>
            <p:nvPr/>
          </p:nvSpPr>
          <p:spPr>
            <a:xfrm>
              <a:off x="4223165" y="3275831"/>
              <a:ext cx="456710" cy="4566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grpSp>
    </p:spTree>
    <p:extLst>
      <p:ext uri="{BB962C8B-B14F-4D97-AF65-F5344CB8AC3E}">
        <p14:creationId xmlns:p14="http://schemas.microsoft.com/office/powerpoint/2010/main" val="867205168"/>
      </p:ext>
    </p:extLst>
  </p:cSld>
  <p:clrMapOvr>
    <a:masterClrMapping/>
  </p:clrMapOvr>
  <p:extLst>
    <p:ext uri="{DCECCB84-F9BA-43D5-87BE-67443E8EF086}">
      <p15:sldGuideLst xmlns:p15="http://schemas.microsoft.com/office/powerpoint/2012/main">
        <p15:guide id="1" orient="horz" pos="1841" userDrawn="1">
          <p15:clr>
            <a:srgbClr val="FBAE40"/>
          </p15:clr>
        </p15:guide>
        <p15:guide id="2" pos="2519" userDrawn="1">
          <p15:clr>
            <a:srgbClr val="FBAE40"/>
          </p15:clr>
        </p15:guide>
        <p15:guide id="3" orient="horz" pos="1362" userDrawn="1">
          <p15:clr>
            <a:srgbClr val="FBAE40"/>
          </p15:clr>
        </p15:guide>
        <p15:guide id="4" orient="horz" pos="2319"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F Purple Card double">
    <p:bg>
      <p:bgPr>
        <a:solidFill>
          <a:srgbClr val="7030A0"/>
        </a:solidFill>
        <a:effectLst/>
      </p:bgPr>
    </p:bg>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B684E015-55DF-9543-A6E6-226EBD214376}"/>
              </a:ext>
            </a:extLst>
          </p:cNvPr>
          <p:cNvSpPr>
            <a:spLocks noGrp="1"/>
          </p:cNvSpPr>
          <p:nvPr>
            <p:ph type="title"/>
          </p:nvPr>
        </p:nvSpPr>
        <p:spPr>
          <a:xfrm>
            <a:off x="719435" y="1568027"/>
            <a:ext cx="6336704" cy="1596951"/>
          </a:xfrm>
        </p:spPr>
        <p:txBody>
          <a:bodyPr>
            <a:noAutofit/>
          </a:bodyPr>
          <a:lstStyle>
            <a:lvl1pPr algn="ctr">
              <a:defRPr sz="4943" b="1">
                <a:solidFill>
                  <a:schemeClr val="bg1"/>
                </a:solidFill>
                <a:latin typeface="Ubuntu" panose="020B0504030602030204" pitchFamily="34" charset="0"/>
              </a:defRPr>
            </a:lvl1pPr>
          </a:lstStyle>
          <a:p>
            <a:r>
              <a:rPr lang="en-GB"/>
              <a:t>Click to edit Master title style</a:t>
            </a:r>
            <a:endParaRPr lang="en-NL" dirty="0"/>
          </a:p>
        </p:txBody>
      </p:sp>
      <p:grpSp>
        <p:nvGrpSpPr>
          <p:cNvPr id="2" name="Group 1">
            <a:extLst>
              <a:ext uri="{FF2B5EF4-FFF2-40B4-BE49-F238E27FC236}">
                <a16:creationId xmlns:a16="http://schemas.microsoft.com/office/drawing/2014/main" id="{73F77197-5E69-2C47-9DD6-8CFAB7E9CEA2}"/>
              </a:ext>
            </a:extLst>
          </p:cNvPr>
          <p:cNvGrpSpPr/>
          <p:nvPr/>
        </p:nvGrpSpPr>
        <p:grpSpPr>
          <a:xfrm>
            <a:off x="3071037" y="3318984"/>
            <a:ext cx="1608838" cy="462648"/>
            <a:chOff x="3071037" y="3275831"/>
            <a:chExt cx="1608838" cy="456633"/>
          </a:xfrm>
        </p:grpSpPr>
        <p:sp>
          <p:nvSpPr>
            <p:cNvPr id="17" name="Oval 16">
              <a:extLst>
                <a:ext uri="{FF2B5EF4-FFF2-40B4-BE49-F238E27FC236}">
                  <a16:creationId xmlns:a16="http://schemas.microsoft.com/office/drawing/2014/main" id="{EC48C407-F50A-1E4B-8007-274D2CA7F92C}"/>
                </a:ext>
              </a:extLst>
            </p:cNvPr>
            <p:cNvSpPr/>
            <p:nvPr/>
          </p:nvSpPr>
          <p:spPr>
            <a:xfrm>
              <a:off x="3071037" y="3275834"/>
              <a:ext cx="456710" cy="4566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18" name="Oval 17">
              <a:extLst>
                <a:ext uri="{FF2B5EF4-FFF2-40B4-BE49-F238E27FC236}">
                  <a16:creationId xmlns:a16="http://schemas.microsoft.com/office/drawing/2014/main" id="{E30B6E7E-487D-7445-A4B7-30C602D743F7}"/>
                </a:ext>
              </a:extLst>
            </p:cNvPr>
            <p:cNvSpPr/>
            <p:nvPr/>
          </p:nvSpPr>
          <p:spPr>
            <a:xfrm>
              <a:off x="3659433" y="3275832"/>
              <a:ext cx="456710" cy="4566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19" name="Oval 18">
              <a:extLst>
                <a:ext uri="{FF2B5EF4-FFF2-40B4-BE49-F238E27FC236}">
                  <a16:creationId xmlns:a16="http://schemas.microsoft.com/office/drawing/2014/main" id="{2E04C47A-7ABC-4840-B764-7AB801AE1035}"/>
                </a:ext>
              </a:extLst>
            </p:cNvPr>
            <p:cNvSpPr/>
            <p:nvPr/>
          </p:nvSpPr>
          <p:spPr>
            <a:xfrm>
              <a:off x="4223165" y="3275831"/>
              <a:ext cx="456710" cy="4566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grpSp>
    </p:spTree>
    <p:extLst>
      <p:ext uri="{BB962C8B-B14F-4D97-AF65-F5344CB8AC3E}">
        <p14:creationId xmlns:p14="http://schemas.microsoft.com/office/powerpoint/2010/main" val="501240082"/>
      </p:ext>
    </p:extLst>
  </p:cSld>
  <p:clrMapOvr>
    <a:masterClrMapping/>
  </p:clrMapOvr>
  <p:extLst>
    <p:ext uri="{DCECCB84-F9BA-43D5-87BE-67443E8EF086}">
      <p15:sldGuideLst xmlns:p15="http://schemas.microsoft.com/office/powerpoint/2012/main">
        <p15:guide id="1" orient="horz" pos="1841" userDrawn="1">
          <p15:clr>
            <a:srgbClr val="FBAE40"/>
          </p15:clr>
        </p15:guide>
        <p15:guide id="2" pos="2519" userDrawn="1">
          <p15:clr>
            <a:srgbClr val="FBAE40"/>
          </p15:clr>
        </p15:guide>
        <p15:guide id="3" orient="horz" pos="1124" userDrawn="1">
          <p15:clr>
            <a:srgbClr val="FBAE40"/>
          </p15:clr>
        </p15:guide>
        <p15:guide id="4" orient="horz" pos="2558"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F Purple Card triple">
    <p:bg>
      <p:bgPr>
        <a:solidFill>
          <a:srgbClr val="7030A0"/>
        </a:solidFill>
        <a:effectLst/>
      </p:bgPr>
    </p:bg>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B684E015-55DF-9543-A6E6-226EBD214376}"/>
              </a:ext>
            </a:extLst>
          </p:cNvPr>
          <p:cNvSpPr>
            <a:spLocks noGrp="1"/>
          </p:cNvSpPr>
          <p:nvPr>
            <p:ph type="title"/>
          </p:nvPr>
        </p:nvSpPr>
        <p:spPr>
          <a:xfrm>
            <a:off x="719435" y="1130287"/>
            <a:ext cx="6336704" cy="2399472"/>
          </a:xfrm>
        </p:spPr>
        <p:txBody>
          <a:bodyPr>
            <a:noAutofit/>
          </a:bodyPr>
          <a:lstStyle>
            <a:lvl1pPr algn="ctr">
              <a:defRPr sz="4943" b="1">
                <a:solidFill>
                  <a:schemeClr val="bg1"/>
                </a:solidFill>
                <a:latin typeface="Ubuntu" panose="020B0504030602030204" pitchFamily="34" charset="0"/>
              </a:defRPr>
            </a:lvl1pPr>
          </a:lstStyle>
          <a:p>
            <a:r>
              <a:rPr lang="en-GB"/>
              <a:t>Click to edit Master title style</a:t>
            </a:r>
            <a:endParaRPr lang="en-NL" dirty="0"/>
          </a:p>
        </p:txBody>
      </p:sp>
      <p:grpSp>
        <p:nvGrpSpPr>
          <p:cNvPr id="20" name="Group 19">
            <a:extLst>
              <a:ext uri="{FF2B5EF4-FFF2-40B4-BE49-F238E27FC236}">
                <a16:creationId xmlns:a16="http://schemas.microsoft.com/office/drawing/2014/main" id="{C34ED96A-C81E-0A42-9CF6-E4D81333DE69}"/>
              </a:ext>
            </a:extLst>
          </p:cNvPr>
          <p:cNvGrpSpPr/>
          <p:nvPr/>
        </p:nvGrpSpPr>
        <p:grpSpPr>
          <a:xfrm>
            <a:off x="3083368" y="3683767"/>
            <a:ext cx="1608838" cy="462648"/>
            <a:chOff x="3071037" y="3275831"/>
            <a:chExt cx="1608838" cy="456633"/>
          </a:xfrm>
        </p:grpSpPr>
        <p:sp>
          <p:nvSpPr>
            <p:cNvPr id="21" name="Oval 20">
              <a:extLst>
                <a:ext uri="{FF2B5EF4-FFF2-40B4-BE49-F238E27FC236}">
                  <a16:creationId xmlns:a16="http://schemas.microsoft.com/office/drawing/2014/main" id="{8C11837A-7E93-4D49-83B1-51B53EAAD09E}"/>
                </a:ext>
              </a:extLst>
            </p:cNvPr>
            <p:cNvSpPr/>
            <p:nvPr/>
          </p:nvSpPr>
          <p:spPr>
            <a:xfrm>
              <a:off x="3071037" y="3275834"/>
              <a:ext cx="456710" cy="4566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22" name="Oval 21">
              <a:extLst>
                <a:ext uri="{FF2B5EF4-FFF2-40B4-BE49-F238E27FC236}">
                  <a16:creationId xmlns:a16="http://schemas.microsoft.com/office/drawing/2014/main" id="{089C0636-C6CD-FA4D-ADFE-E024B3268805}"/>
                </a:ext>
              </a:extLst>
            </p:cNvPr>
            <p:cNvSpPr/>
            <p:nvPr/>
          </p:nvSpPr>
          <p:spPr>
            <a:xfrm>
              <a:off x="3659433" y="3275832"/>
              <a:ext cx="456710" cy="4566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23" name="Oval 22">
              <a:extLst>
                <a:ext uri="{FF2B5EF4-FFF2-40B4-BE49-F238E27FC236}">
                  <a16:creationId xmlns:a16="http://schemas.microsoft.com/office/drawing/2014/main" id="{9B3A0C57-9FB3-4D4E-8AB4-101445966097}"/>
                </a:ext>
              </a:extLst>
            </p:cNvPr>
            <p:cNvSpPr/>
            <p:nvPr/>
          </p:nvSpPr>
          <p:spPr>
            <a:xfrm>
              <a:off x="4223165" y="3275831"/>
              <a:ext cx="456710" cy="4566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grpSp>
    </p:spTree>
    <p:extLst>
      <p:ext uri="{BB962C8B-B14F-4D97-AF65-F5344CB8AC3E}">
        <p14:creationId xmlns:p14="http://schemas.microsoft.com/office/powerpoint/2010/main" val="2680819517"/>
      </p:ext>
    </p:extLst>
  </p:cSld>
  <p:clrMapOvr>
    <a:masterClrMapping/>
  </p:clrMapOvr>
  <p:extLst>
    <p:ext uri="{DCECCB84-F9BA-43D5-87BE-67443E8EF086}">
      <p15:sldGuideLst xmlns:p15="http://schemas.microsoft.com/office/powerpoint/2012/main">
        <p15:guide id="1" orient="horz" pos="1841" userDrawn="1">
          <p15:clr>
            <a:srgbClr val="FBAE40"/>
          </p15:clr>
        </p15:guide>
        <p15:guide id="2" pos="2519" userDrawn="1">
          <p15:clr>
            <a:srgbClr val="FBAE40"/>
          </p15:clr>
        </p15:guide>
        <p15:guide id="3" orient="horz" pos="885" userDrawn="1">
          <p15:clr>
            <a:srgbClr val="FBAE40"/>
          </p15:clr>
        </p15:guide>
        <p15:guide id="4" orient="horz" pos="2797"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1_SF Purple Card single">
    <p:bg>
      <p:bgPr>
        <a:solidFill>
          <a:srgbClr val="002060"/>
        </a:solidFill>
        <a:effectLst/>
      </p:bgPr>
    </p:bg>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B684E015-55DF-9543-A6E6-226EBD214376}"/>
              </a:ext>
            </a:extLst>
          </p:cNvPr>
          <p:cNvSpPr>
            <a:spLocks noGrp="1"/>
          </p:cNvSpPr>
          <p:nvPr>
            <p:ph type="title"/>
          </p:nvPr>
        </p:nvSpPr>
        <p:spPr>
          <a:xfrm>
            <a:off x="719435" y="2005766"/>
            <a:ext cx="6336704" cy="802523"/>
          </a:xfrm>
        </p:spPr>
        <p:txBody>
          <a:bodyPr>
            <a:noAutofit/>
          </a:bodyPr>
          <a:lstStyle>
            <a:lvl1pPr algn="ctr">
              <a:defRPr sz="4943" b="1">
                <a:solidFill>
                  <a:schemeClr val="bg1"/>
                </a:solidFill>
                <a:latin typeface="Ubuntu" panose="020B0504030602030204" pitchFamily="34" charset="0"/>
              </a:defRPr>
            </a:lvl1pPr>
          </a:lstStyle>
          <a:p>
            <a:r>
              <a:rPr lang="en-GB"/>
              <a:t>Click to edit Master title style</a:t>
            </a:r>
            <a:endParaRPr lang="en-NL" dirty="0"/>
          </a:p>
        </p:txBody>
      </p:sp>
      <p:grpSp>
        <p:nvGrpSpPr>
          <p:cNvPr id="15" name="Group 14">
            <a:extLst>
              <a:ext uri="{FF2B5EF4-FFF2-40B4-BE49-F238E27FC236}">
                <a16:creationId xmlns:a16="http://schemas.microsoft.com/office/drawing/2014/main" id="{820C60EC-2F2F-6D47-9DF0-612797885783}"/>
              </a:ext>
            </a:extLst>
          </p:cNvPr>
          <p:cNvGrpSpPr/>
          <p:nvPr/>
        </p:nvGrpSpPr>
        <p:grpSpPr>
          <a:xfrm>
            <a:off x="3083369" y="2954202"/>
            <a:ext cx="1608838" cy="462648"/>
            <a:chOff x="3071037" y="3275831"/>
            <a:chExt cx="1608838" cy="456633"/>
          </a:xfrm>
        </p:grpSpPr>
        <p:sp>
          <p:nvSpPr>
            <p:cNvPr id="16" name="Oval 15">
              <a:extLst>
                <a:ext uri="{FF2B5EF4-FFF2-40B4-BE49-F238E27FC236}">
                  <a16:creationId xmlns:a16="http://schemas.microsoft.com/office/drawing/2014/main" id="{0C4D6782-4BC5-474E-918A-6E50DA0E7190}"/>
                </a:ext>
              </a:extLst>
            </p:cNvPr>
            <p:cNvSpPr/>
            <p:nvPr/>
          </p:nvSpPr>
          <p:spPr>
            <a:xfrm>
              <a:off x="3071037" y="3275834"/>
              <a:ext cx="456710" cy="4566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17" name="Oval 16">
              <a:extLst>
                <a:ext uri="{FF2B5EF4-FFF2-40B4-BE49-F238E27FC236}">
                  <a16:creationId xmlns:a16="http://schemas.microsoft.com/office/drawing/2014/main" id="{D0931F89-E494-F847-9320-BFE47B71171B}"/>
                </a:ext>
              </a:extLst>
            </p:cNvPr>
            <p:cNvSpPr/>
            <p:nvPr/>
          </p:nvSpPr>
          <p:spPr>
            <a:xfrm>
              <a:off x="3659433" y="3275832"/>
              <a:ext cx="456710" cy="4566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18" name="Oval 17">
              <a:extLst>
                <a:ext uri="{FF2B5EF4-FFF2-40B4-BE49-F238E27FC236}">
                  <a16:creationId xmlns:a16="http://schemas.microsoft.com/office/drawing/2014/main" id="{D955E520-0FC9-554F-80A6-322FD212AB3E}"/>
                </a:ext>
              </a:extLst>
            </p:cNvPr>
            <p:cNvSpPr/>
            <p:nvPr/>
          </p:nvSpPr>
          <p:spPr>
            <a:xfrm>
              <a:off x="4223165" y="3275831"/>
              <a:ext cx="456710" cy="4566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grpSp>
    </p:spTree>
    <p:extLst>
      <p:ext uri="{BB962C8B-B14F-4D97-AF65-F5344CB8AC3E}">
        <p14:creationId xmlns:p14="http://schemas.microsoft.com/office/powerpoint/2010/main" val="2489441559"/>
      </p:ext>
    </p:extLst>
  </p:cSld>
  <p:clrMapOvr>
    <a:masterClrMapping/>
  </p:clrMapOvr>
  <p:extLst>
    <p:ext uri="{DCECCB84-F9BA-43D5-87BE-67443E8EF086}">
      <p15:sldGuideLst xmlns:p15="http://schemas.microsoft.com/office/powerpoint/2012/main">
        <p15:guide id="1" orient="horz" pos="1841" userDrawn="1">
          <p15:clr>
            <a:srgbClr val="FBAE40"/>
          </p15:clr>
        </p15:guide>
        <p15:guide id="2" pos="2519" userDrawn="1">
          <p15:clr>
            <a:srgbClr val="FBAE40"/>
          </p15:clr>
        </p15:guide>
        <p15:guide id="3" orient="horz" pos="1362" userDrawn="1">
          <p15:clr>
            <a:srgbClr val="FBAE40"/>
          </p15:clr>
        </p15:guide>
        <p15:guide id="4" orient="horz" pos="2319"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1_SF Purple Card double">
    <p:bg>
      <p:bgPr>
        <a:solidFill>
          <a:srgbClr val="002060"/>
        </a:solidFill>
        <a:effectLst/>
      </p:bgPr>
    </p:bg>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B684E015-55DF-9543-A6E6-226EBD214376}"/>
              </a:ext>
            </a:extLst>
          </p:cNvPr>
          <p:cNvSpPr>
            <a:spLocks noGrp="1"/>
          </p:cNvSpPr>
          <p:nvPr>
            <p:ph type="title"/>
          </p:nvPr>
        </p:nvSpPr>
        <p:spPr>
          <a:xfrm>
            <a:off x="719435" y="1568027"/>
            <a:ext cx="6336704" cy="1596951"/>
          </a:xfrm>
        </p:spPr>
        <p:txBody>
          <a:bodyPr>
            <a:noAutofit/>
          </a:bodyPr>
          <a:lstStyle>
            <a:lvl1pPr algn="ctr">
              <a:defRPr sz="4943" b="1">
                <a:solidFill>
                  <a:schemeClr val="bg1"/>
                </a:solidFill>
                <a:latin typeface="Ubuntu" panose="020B0504030602030204" pitchFamily="34" charset="0"/>
              </a:defRPr>
            </a:lvl1pPr>
          </a:lstStyle>
          <a:p>
            <a:r>
              <a:rPr lang="en-GB"/>
              <a:t>Click to edit Master title style</a:t>
            </a:r>
            <a:endParaRPr lang="en-NL" dirty="0"/>
          </a:p>
        </p:txBody>
      </p:sp>
      <p:grpSp>
        <p:nvGrpSpPr>
          <p:cNvPr id="2" name="Group 1">
            <a:extLst>
              <a:ext uri="{FF2B5EF4-FFF2-40B4-BE49-F238E27FC236}">
                <a16:creationId xmlns:a16="http://schemas.microsoft.com/office/drawing/2014/main" id="{73F77197-5E69-2C47-9DD6-8CFAB7E9CEA2}"/>
              </a:ext>
            </a:extLst>
          </p:cNvPr>
          <p:cNvGrpSpPr/>
          <p:nvPr/>
        </p:nvGrpSpPr>
        <p:grpSpPr>
          <a:xfrm>
            <a:off x="3071037" y="3318984"/>
            <a:ext cx="1608838" cy="462648"/>
            <a:chOff x="3071037" y="3275831"/>
            <a:chExt cx="1608838" cy="456633"/>
          </a:xfrm>
        </p:grpSpPr>
        <p:sp>
          <p:nvSpPr>
            <p:cNvPr id="17" name="Oval 16">
              <a:extLst>
                <a:ext uri="{FF2B5EF4-FFF2-40B4-BE49-F238E27FC236}">
                  <a16:creationId xmlns:a16="http://schemas.microsoft.com/office/drawing/2014/main" id="{EC48C407-F50A-1E4B-8007-274D2CA7F92C}"/>
                </a:ext>
              </a:extLst>
            </p:cNvPr>
            <p:cNvSpPr/>
            <p:nvPr/>
          </p:nvSpPr>
          <p:spPr>
            <a:xfrm>
              <a:off x="3071037" y="3275834"/>
              <a:ext cx="456710" cy="4566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18" name="Oval 17">
              <a:extLst>
                <a:ext uri="{FF2B5EF4-FFF2-40B4-BE49-F238E27FC236}">
                  <a16:creationId xmlns:a16="http://schemas.microsoft.com/office/drawing/2014/main" id="{E30B6E7E-487D-7445-A4B7-30C602D743F7}"/>
                </a:ext>
              </a:extLst>
            </p:cNvPr>
            <p:cNvSpPr/>
            <p:nvPr/>
          </p:nvSpPr>
          <p:spPr>
            <a:xfrm>
              <a:off x="3659433" y="3275832"/>
              <a:ext cx="456710" cy="4566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19" name="Oval 18">
              <a:extLst>
                <a:ext uri="{FF2B5EF4-FFF2-40B4-BE49-F238E27FC236}">
                  <a16:creationId xmlns:a16="http://schemas.microsoft.com/office/drawing/2014/main" id="{2E04C47A-7ABC-4840-B764-7AB801AE1035}"/>
                </a:ext>
              </a:extLst>
            </p:cNvPr>
            <p:cNvSpPr/>
            <p:nvPr/>
          </p:nvSpPr>
          <p:spPr>
            <a:xfrm>
              <a:off x="4223165" y="3275831"/>
              <a:ext cx="456710" cy="4566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grpSp>
    </p:spTree>
    <p:extLst>
      <p:ext uri="{BB962C8B-B14F-4D97-AF65-F5344CB8AC3E}">
        <p14:creationId xmlns:p14="http://schemas.microsoft.com/office/powerpoint/2010/main" val="4245092588"/>
      </p:ext>
    </p:extLst>
  </p:cSld>
  <p:clrMapOvr>
    <a:masterClrMapping/>
  </p:clrMapOvr>
  <p:extLst>
    <p:ext uri="{DCECCB84-F9BA-43D5-87BE-67443E8EF086}">
      <p15:sldGuideLst xmlns:p15="http://schemas.microsoft.com/office/powerpoint/2012/main">
        <p15:guide id="1" orient="horz" pos="1841" userDrawn="1">
          <p15:clr>
            <a:srgbClr val="FBAE40"/>
          </p15:clr>
        </p15:guide>
        <p15:guide id="2" pos="2519" userDrawn="1">
          <p15:clr>
            <a:srgbClr val="FBAE40"/>
          </p15:clr>
        </p15:guide>
        <p15:guide id="3" orient="horz" pos="1124" userDrawn="1">
          <p15:clr>
            <a:srgbClr val="FBAE40"/>
          </p15:clr>
        </p15:guide>
        <p15:guide id="4" orient="horz" pos="2558"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1_SF Purple Card triple">
    <p:bg>
      <p:bgPr>
        <a:solidFill>
          <a:srgbClr val="002060"/>
        </a:solidFill>
        <a:effectLst/>
      </p:bgPr>
    </p:bg>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B684E015-55DF-9543-A6E6-226EBD214376}"/>
              </a:ext>
            </a:extLst>
          </p:cNvPr>
          <p:cNvSpPr>
            <a:spLocks noGrp="1"/>
          </p:cNvSpPr>
          <p:nvPr>
            <p:ph type="title"/>
          </p:nvPr>
        </p:nvSpPr>
        <p:spPr>
          <a:xfrm>
            <a:off x="719435" y="1130287"/>
            <a:ext cx="6336704" cy="2399472"/>
          </a:xfrm>
        </p:spPr>
        <p:txBody>
          <a:bodyPr>
            <a:noAutofit/>
          </a:bodyPr>
          <a:lstStyle>
            <a:lvl1pPr algn="ctr">
              <a:defRPr sz="4943" b="1">
                <a:solidFill>
                  <a:schemeClr val="bg1"/>
                </a:solidFill>
                <a:latin typeface="Ubuntu" panose="020B0504030602030204" pitchFamily="34" charset="0"/>
              </a:defRPr>
            </a:lvl1pPr>
          </a:lstStyle>
          <a:p>
            <a:r>
              <a:rPr lang="en-GB"/>
              <a:t>Click to edit Master title style</a:t>
            </a:r>
            <a:endParaRPr lang="en-NL" dirty="0"/>
          </a:p>
        </p:txBody>
      </p:sp>
      <p:grpSp>
        <p:nvGrpSpPr>
          <p:cNvPr id="20" name="Group 19">
            <a:extLst>
              <a:ext uri="{FF2B5EF4-FFF2-40B4-BE49-F238E27FC236}">
                <a16:creationId xmlns:a16="http://schemas.microsoft.com/office/drawing/2014/main" id="{C34ED96A-C81E-0A42-9CF6-E4D81333DE69}"/>
              </a:ext>
            </a:extLst>
          </p:cNvPr>
          <p:cNvGrpSpPr/>
          <p:nvPr/>
        </p:nvGrpSpPr>
        <p:grpSpPr>
          <a:xfrm>
            <a:off x="3083368" y="3683767"/>
            <a:ext cx="1608838" cy="462648"/>
            <a:chOff x="3071037" y="3275831"/>
            <a:chExt cx="1608838" cy="456633"/>
          </a:xfrm>
        </p:grpSpPr>
        <p:sp>
          <p:nvSpPr>
            <p:cNvPr id="21" name="Oval 20">
              <a:extLst>
                <a:ext uri="{FF2B5EF4-FFF2-40B4-BE49-F238E27FC236}">
                  <a16:creationId xmlns:a16="http://schemas.microsoft.com/office/drawing/2014/main" id="{8C11837A-7E93-4D49-83B1-51B53EAAD09E}"/>
                </a:ext>
              </a:extLst>
            </p:cNvPr>
            <p:cNvSpPr/>
            <p:nvPr/>
          </p:nvSpPr>
          <p:spPr>
            <a:xfrm>
              <a:off x="3071037" y="3275834"/>
              <a:ext cx="456710" cy="4566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22" name="Oval 21">
              <a:extLst>
                <a:ext uri="{FF2B5EF4-FFF2-40B4-BE49-F238E27FC236}">
                  <a16:creationId xmlns:a16="http://schemas.microsoft.com/office/drawing/2014/main" id="{089C0636-C6CD-FA4D-ADFE-E024B3268805}"/>
                </a:ext>
              </a:extLst>
            </p:cNvPr>
            <p:cNvSpPr/>
            <p:nvPr/>
          </p:nvSpPr>
          <p:spPr>
            <a:xfrm>
              <a:off x="3659433" y="3275832"/>
              <a:ext cx="456710" cy="4566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23" name="Oval 22">
              <a:extLst>
                <a:ext uri="{FF2B5EF4-FFF2-40B4-BE49-F238E27FC236}">
                  <a16:creationId xmlns:a16="http://schemas.microsoft.com/office/drawing/2014/main" id="{9B3A0C57-9FB3-4D4E-8AB4-101445966097}"/>
                </a:ext>
              </a:extLst>
            </p:cNvPr>
            <p:cNvSpPr/>
            <p:nvPr/>
          </p:nvSpPr>
          <p:spPr>
            <a:xfrm>
              <a:off x="4223165" y="3275831"/>
              <a:ext cx="456710" cy="4566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grpSp>
    </p:spTree>
    <p:extLst>
      <p:ext uri="{BB962C8B-B14F-4D97-AF65-F5344CB8AC3E}">
        <p14:creationId xmlns:p14="http://schemas.microsoft.com/office/powerpoint/2010/main" val="1865244055"/>
      </p:ext>
    </p:extLst>
  </p:cSld>
  <p:clrMapOvr>
    <a:masterClrMapping/>
  </p:clrMapOvr>
  <p:extLst>
    <p:ext uri="{DCECCB84-F9BA-43D5-87BE-67443E8EF086}">
      <p15:sldGuideLst xmlns:p15="http://schemas.microsoft.com/office/powerpoint/2012/main">
        <p15:guide id="1" orient="horz" pos="1841" userDrawn="1">
          <p15:clr>
            <a:srgbClr val="FBAE40"/>
          </p15:clr>
        </p15:guide>
        <p15:guide id="2" pos="2519" userDrawn="1">
          <p15:clr>
            <a:srgbClr val="FBAE40"/>
          </p15:clr>
        </p15:guide>
        <p15:guide id="3" orient="horz" pos="885" userDrawn="1">
          <p15:clr>
            <a:srgbClr val="FBAE40"/>
          </p15:clr>
        </p15:guide>
        <p15:guide id="4" orient="horz" pos="2797"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F Light Red card">
    <p:bg>
      <p:bgPr>
        <a:solidFill>
          <a:srgbClr val="FFC2E8"/>
        </a:solidFill>
        <a:effectLst/>
      </p:bgPr>
    </p:bg>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B684E015-55DF-9543-A6E6-226EBD214376}"/>
              </a:ext>
            </a:extLst>
          </p:cNvPr>
          <p:cNvSpPr>
            <a:spLocks noGrp="1"/>
          </p:cNvSpPr>
          <p:nvPr>
            <p:ph type="title"/>
          </p:nvPr>
        </p:nvSpPr>
        <p:spPr>
          <a:xfrm>
            <a:off x="719435" y="1608552"/>
            <a:ext cx="6336704" cy="2399472"/>
          </a:xfrm>
        </p:spPr>
        <p:txBody>
          <a:bodyPr>
            <a:noAutofit/>
          </a:bodyPr>
          <a:lstStyle>
            <a:lvl1pPr algn="ctr">
              <a:defRPr sz="4943" b="1">
                <a:solidFill>
                  <a:schemeClr val="tx1"/>
                </a:solidFill>
                <a:latin typeface="Ubuntu" panose="020B0504030602030204" pitchFamily="34" charset="0"/>
              </a:defRPr>
            </a:lvl1pPr>
          </a:lstStyle>
          <a:p>
            <a:r>
              <a:rPr lang="en-GB"/>
              <a:t>Click to edit Master title style</a:t>
            </a:r>
            <a:endParaRPr lang="en-NL" dirty="0"/>
          </a:p>
        </p:txBody>
      </p:sp>
    </p:spTree>
    <p:extLst>
      <p:ext uri="{BB962C8B-B14F-4D97-AF65-F5344CB8AC3E}">
        <p14:creationId xmlns:p14="http://schemas.microsoft.com/office/powerpoint/2010/main" val="2437324193"/>
      </p:ext>
    </p:extLst>
  </p:cSld>
  <p:clrMapOvr>
    <a:masterClrMapping/>
  </p:clrMapOvr>
  <p:extLst>
    <p:ext uri="{DCECCB84-F9BA-43D5-87BE-67443E8EF086}">
      <p15:sldGuideLst xmlns:p15="http://schemas.microsoft.com/office/powerpoint/2012/main">
        <p15:guide id="1" orient="horz" pos="1841" userDrawn="1">
          <p15:clr>
            <a:srgbClr val="FBAE40"/>
          </p15:clr>
        </p15:guide>
        <p15:guide id="2" pos="2519" userDrawn="1">
          <p15:clr>
            <a:srgbClr val="FBAE40"/>
          </p15:clr>
        </p15:guide>
        <p15:guide id="3" orient="horz" pos="885" userDrawn="1">
          <p15:clr>
            <a:srgbClr val="FBAE40"/>
          </p15:clr>
        </p15:guide>
        <p15:guide id="4" orient="horz" pos="2797"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2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64539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Card Back w/ Log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73D112B-1218-6940-8ADF-F626DEEE2DDF}" type="datetimeFigureOut">
              <a:rPr lang="en-NL" smtClean="0"/>
              <a:t>18/05/2022</a:t>
            </a:fld>
            <a:endParaRPr lang="en-NL"/>
          </a:p>
        </p:txBody>
      </p:sp>
      <p:sp>
        <p:nvSpPr>
          <p:cNvPr id="3" name="Footer Placeholder 2"/>
          <p:cNvSpPr>
            <a:spLocks noGrp="1"/>
          </p:cNvSpPr>
          <p:nvPr>
            <p:ph type="ftr" sz="quarter" idx="11"/>
          </p:nvPr>
        </p:nvSpPr>
        <p:spPr/>
        <p:txBody>
          <a:bodyPr/>
          <a:lstStyle/>
          <a:p>
            <a:endParaRPr lang="en-NL"/>
          </a:p>
        </p:txBody>
      </p:sp>
      <p:sp>
        <p:nvSpPr>
          <p:cNvPr id="4" name="Slide Number Placeholder 3"/>
          <p:cNvSpPr>
            <a:spLocks noGrp="1"/>
          </p:cNvSpPr>
          <p:nvPr>
            <p:ph type="sldNum" sz="quarter" idx="12"/>
          </p:nvPr>
        </p:nvSpPr>
        <p:spPr/>
        <p:txBody>
          <a:bodyPr/>
          <a:lstStyle/>
          <a:p>
            <a:fld id="{CAA73BCE-573E-7745-A447-E751C537D0F0}" type="slidenum">
              <a:rPr lang="en-NL" smtClean="0"/>
              <a:t>‹#›</a:t>
            </a:fld>
            <a:endParaRPr lang="en-NL"/>
          </a:p>
        </p:txBody>
      </p:sp>
      <p:sp>
        <p:nvSpPr>
          <p:cNvPr id="5" name="Rounded Rectangle 4">
            <a:extLst>
              <a:ext uri="{FF2B5EF4-FFF2-40B4-BE49-F238E27FC236}">
                <a16:creationId xmlns:a16="http://schemas.microsoft.com/office/drawing/2014/main" id="{F3ACA10A-19C5-2748-8CCF-345CEE986A66}"/>
              </a:ext>
            </a:extLst>
          </p:cNvPr>
          <p:cNvSpPr/>
          <p:nvPr/>
        </p:nvSpPr>
        <p:spPr>
          <a:xfrm>
            <a:off x="1" y="-190365"/>
            <a:ext cx="7775575" cy="580694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892"/>
          </a:p>
        </p:txBody>
      </p:sp>
      <p:pic>
        <p:nvPicPr>
          <p:cNvPr id="8" name="Picture 7">
            <a:extLst>
              <a:ext uri="{FF2B5EF4-FFF2-40B4-BE49-F238E27FC236}">
                <a16:creationId xmlns:a16="http://schemas.microsoft.com/office/drawing/2014/main" id="{0C404C00-9504-4445-BAC4-7D7E5A190949}"/>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458787" y="-665883"/>
            <a:ext cx="6858000" cy="6948340"/>
          </a:xfrm>
          <a:prstGeom prst="rect">
            <a:avLst/>
          </a:prstGeom>
        </p:spPr>
      </p:pic>
    </p:spTree>
    <p:extLst>
      <p:ext uri="{BB962C8B-B14F-4D97-AF65-F5344CB8AC3E}">
        <p14:creationId xmlns:p14="http://schemas.microsoft.com/office/powerpoint/2010/main" val="38572932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SF white/watermark 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73D112B-1218-6940-8ADF-F626DEEE2DDF}" type="datetimeFigureOut">
              <a:rPr lang="en-NL" smtClean="0"/>
              <a:t>18/05/2022</a:t>
            </a:fld>
            <a:endParaRPr lang="en-NL"/>
          </a:p>
        </p:txBody>
      </p:sp>
      <p:sp>
        <p:nvSpPr>
          <p:cNvPr id="3" name="Footer Placeholder 2"/>
          <p:cNvSpPr>
            <a:spLocks noGrp="1"/>
          </p:cNvSpPr>
          <p:nvPr>
            <p:ph type="ftr" sz="quarter" idx="11"/>
          </p:nvPr>
        </p:nvSpPr>
        <p:spPr/>
        <p:txBody>
          <a:bodyPr/>
          <a:lstStyle/>
          <a:p>
            <a:endParaRPr lang="en-NL"/>
          </a:p>
        </p:txBody>
      </p:sp>
      <p:sp>
        <p:nvSpPr>
          <p:cNvPr id="4" name="Slide Number Placeholder 3"/>
          <p:cNvSpPr>
            <a:spLocks noGrp="1"/>
          </p:cNvSpPr>
          <p:nvPr>
            <p:ph type="sldNum" sz="quarter" idx="12"/>
          </p:nvPr>
        </p:nvSpPr>
        <p:spPr/>
        <p:txBody>
          <a:bodyPr/>
          <a:lstStyle/>
          <a:p>
            <a:fld id="{CAA73BCE-573E-7745-A447-E751C537D0F0}" type="slidenum">
              <a:rPr lang="en-NL" smtClean="0"/>
              <a:t>‹#›</a:t>
            </a:fld>
            <a:endParaRPr lang="en-NL"/>
          </a:p>
        </p:txBody>
      </p:sp>
      <p:sp>
        <p:nvSpPr>
          <p:cNvPr id="5" name="Rounded Rectangle 4">
            <a:extLst>
              <a:ext uri="{FF2B5EF4-FFF2-40B4-BE49-F238E27FC236}">
                <a16:creationId xmlns:a16="http://schemas.microsoft.com/office/drawing/2014/main" id="{F3ACA10A-19C5-2748-8CCF-345CEE986A66}"/>
              </a:ext>
            </a:extLst>
          </p:cNvPr>
          <p:cNvSpPr/>
          <p:nvPr/>
        </p:nvSpPr>
        <p:spPr>
          <a:xfrm>
            <a:off x="1" y="-190365"/>
            <a:ext cx="7775575" cy="580694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892"/>
          </a:p>
        </p:txBody>
      </p:sp>
    </p:spTree>
    <p:extLst>
      <p:ext uri="{BB962C8B-B14F-4D97-AF65-F5344CB8AC3E}">
        <p14:creationId xmlns:p14="http://schemas.microsoft.com/office/powerpoint/2010/main" val="10562334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F Green Card single">
    <p:bg>
      <p:bgPr>
        <a:solidFill>
          <a:schemeClr val="accent6">
            <a:lumMod val="50000"/>
          </a:schemeClr>
        </a:solidFill>
        <a:effectLst/>
      </p:bgPr>
    </p:bg>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46A9F982-038B-BC4E-BF40-48DAFACF2F56}"/>
              </a:ext>
            </a:extLst>
          </p:cNvPr>
          <p:cNvGrpSpPr/>
          <p:nvPr/>
        </p:nvGrpSpPr>
        <p:grpSpPr>
          <a:xfrm>
            <a:off x="2962858" y="2929926"/>
            <a:ext cx="1849858" cy="567339"/>
            <a:chOff x="2962857" y="3305119"/>
            <a:chExt cx="1849858" cy="559962"/>
          </a:xfrm>
        </p:grpSpPr>
        <p:sp>
          <p:nvSpPr>
            <p:cNvPr id="8" name="Diamond 7">
              <a:extLst>
                <a:ext uri="{FF2B5EF4-FFF2-40B4-BE49-F238E27FC236}">
                  <a16:creationId xmlns:a16="http://schemas.microsoft.com/office/drawing/2014/main" id="{BA9AA9C1-B36D-1B48-B90D-C30FF369FD99}"/>
                </a:ext>
              </a:extLst>
            </p:cNvPr>
            <p:cNvSpPr/>
            <p:nvPr/>
          </p:nvSpPr>
          <p:spPr>
            <a:xfrm>
              <a:off x="2962857" y="331489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9" name="Diamond 8">
              <a:extLst>
                <a:ext uri="{FF2B5EF4-FFF2-40B4-BE49-F238E27FC236}">
                  <a16:creationId xmlns:a16="http://schemas.microsoft.com/office/drawing/2014/main" id="{D7FF9DA6-82D3-A24F-94E9-15D36287CE3C}"/>
                </a:ext>
              </a:extLst>
            </p:cNvPr>
            <p:cNvSpPr/>
            <p:nvPr/>
          </p:nvSpPr>
          <p:spPr>
            <a:xfrm>
              <a:off x="3612691" y="3305119"/>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10" name="Diamond 9">
              <a:extLst>
                <a:ext uri="{FF2B5EF4-FFF2-40B4-BE49-F238E27FC236}">
                  <a16:creationId xmlns:a16="http://schemas.microsoft.com/office/drawing/2014/main" id="{D83E59DE-EC06-4E4C-AACF-72A7A350DB1D}"/>
                </a:ext>
              </a:extLst>
            </p:cNvPr>
            <p:cNvSpPr/>
            <p:nvPr/>
          </p:nvSpPr>
          <p:spPr>
            <a:xfrm>
              <a:off x="4262525" y="3305119"/>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grpSp>
      <p:sp>
        <p:nvSpPr>
          <p:cNvPr id="13" name="Title 12">
            <a:extLst>
              <a:ext uri="{FF2B5EF4-FFF2-40B4-BE49-F238E27FC236}">
                <a16:creationId xmlns:a16="http://schemas.microsoft.com/office/drawing/2014/main" id="{B684E015-55DF-9543-A6E6-226EBD214376}"/>
              </a:ext>
            </a:extLst>
          </p:cNvPr>
          <p:cNvSpPr>
            <a:spLocks noGrp="1"/>
          </p:cNvSpPr>
          <p:nvPr>
            <p:ph type="title"/>
          </p:nvPr>
        </p:nvSpPr>
        <p:spPr>
          <a:xfrm>
            <a:off x="719435" y="2005766"/>
            <a:ext cx="6336704" cy="802523"/>
          </a:xfrm>
        </p:spPr>
        <p:txBody>
          <a:bodyPr>
            <a:noAutofit/>
          </a:bodyPr>
          <a:lstStyle>
            <a:lvl1pPr algn="ctr">
              <a:defRPr sz="4943" b="1">
                <a:solidFill>
                  <a:schemeClr val="bg1"/>
                </a:solidFill>
                <a:latin typeface="Ubuntu" panose="020B0504030602030204" pitchFamily="34" charset="0"/>
              </a:defRPr>
            </a:lvl1pPr>
          </a:lstStyle>
          <a:p>
            <a:r>
              <a:rPr lang="en-GB"/>
              <a:t>Click to edit Master title style</a:t>
            </a:r>
            <a:endParaRPr lang="en-NL" dirty="0"/>
          </a:p>
        </p:txBody>
      </p:sp>
    </p:spTree>
    <p:extLst>
      <p:ext uri="{BB962C8B-B14F-4D97-AF65-F5344CB8AC3E}">
        <p14:creationId xmlns:p14="http://schemas.microsoft.com/office/powerpoint/2010/main" val="4267774466"/>
      </p:ext>
    </p:extLst>
  </p:cSld>
  <p:clrMapOvr>
    <a:masterClrMapping/>
  </p:clrMapOvr>
  <p:extLst>
    <p:ext uri="{DCECCB84-F9BA-43D5-87BE-67443E8EF086}">
      <p15:sldGuideLst xmlns:p15="http://schemas.microsoft.com/office/powerpoint/2012/main">
        <p15:guide id="1" orient="horz" pos="1841" userDrawn="1">
          <p15:clr>
            <a:srgbClr val="FBAE40"/>
          </p15:clr>
        </p15:guide>
        <p15:guide id="2" pos="2519" userDrawn="1">
          <p15:clr>
            <a:srgbClr val="FBAE40"/>
          </p15:clr>
        </p15:guide>
        <p15:guide id="3" orient="horz" pos="1362" userDrawn="1">
          <p15:clr>
            <a:srgbClr val="FBAE40"/>
          </p15:clr>
        </p15:guide>
        <p15:guide id="4" orient="horz" pos="2319"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F Green Card double">
    <p:bg>
      <p:bgPr>
        <a:solidFill>
          <a:schemeClr val="accent6">
            <a:lumMod val="50000"/>
          </a:schemeClr>
        </a:solidFill>
        <a:effectLst/>
      </p:bgPr>
    </p:bg>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46A9F982-038B-BC4E-BF40-48DAFACF2F56}"/>
              </a:ext>
            </a:extLst>
          </p:cNvPr>
          <p:cNvGrpSpPr/>
          <p:nvPr/>
        </p:nvGrpSpPr>
        <p:grpSpPr>
          <a:xfrm>
            <a:off x="2962857" y="3318983"/>
            <a:ext cx="1849858" cy="567339"/>
            <a:chOff x="2962857" y="3305119"/>
            <a:chExt cx="1849858" cy="559962"/>
          </a:xfrm>
        </p:grpSpPr>
        <p:sp>
          <p:nvSpPr>
            <p:cNvPr id="8" name="Diamond 7">
              <a:extLst>
                <a:ext uri="{FF2B5EF4-FFF2-40B4-BE49-F238E27FC236}">
                  <a16:creationId xmlns:a16="http://schemas.microsoft.com/office/drawing/2014/main" id="{BA9AA9C1-B36D-1B48-B90D-C30FF369FD99}"/>
                </a:ext>
              </a:extLst>
            </p:cNvPr>
            <p:cNvSpPr/>
            <p:nvPr/>
          </p:nvSpPr>
          <p:spPr>
            <a:xfrm>
              <a:off x="2962857" y="331489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9" name="Diamond 8">
              <a:extLst>
                <a:ext uri="{FF2B5EF4-FFF2-40B4-BE49-F238E27FC236}">
                  <a16:creationId xmlns:a16="http://schemas.microsoft.com/office/drawing/2014/main" id="{D7FF9DA6-82D3-A24F-94E9-15D36287CE3C}"/>
                </a:ext>
              </a:extLst>
            </p:cNvPr>
            <p:cNvSpPr/>
            <p:nvPr/>
          </p:nvSpPr>
          <p:spPr>
            <a:xfrm>
              <a:off x="3612691" y="3305119"/>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10" name="Diamond 9">
              <a:extLst>
                <a:ext uri="{FF2B5EF4-FFF2-40B4-BE49-F238E27FC236}">
                  <a16:creationId xmlns:a16="http://schemas.microsoft.com/office/drawing/2014/main" id="{D83E59DE-EC06-4E4C-AACF-72A7A350DB1D}"/>
                </a:ext>
              </a:extLst>
            </p:cNvPr>
            <p:cNvSpPr/>
            <p:nvPr/>
          </p:nvSpPr>
          <p:spPr>
            <a:xfrm>
              <a:off x="4262525" y="3305119"/>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grpSp>
      <p:sp>
        <p:nvSpPr>
          <p:cNvPr id="13" name="Title 12">
            <a:extLst>
              <a:ext uri="{FF2B5EF4-FFF2-40B4-BE49-F238E27FC236}">
                <a16:creationId xmlns:a16="http://schemas.microsoft.com/office/drawing/2014/main" id="{B684E015-55DF-9543-A6E6-226EBD214376}"/>
              </a:ext>
            </a:extLst>
          </p:cNvPr>
          <p:cNvSpPr>
            <a:spLocks noGrp="1"/>
          </p:cNvSpPr>
          <p:nvPr>
            <p:ph type="title"/>
          </p:nvPr>
        </p:nvSpPr>
        <p:spPr>
          <a:xfrm>
            <a:off x="719435" y="1568027"/>
            <a:ext cx="6336704" cy="1596951"/>
          </a:xfrm>
        </p:spPr>
        <p:txBody>
          <a:bodyPr>
            <a:noAutofit/>
          </a:bodyPr>
          <a:lstStyle>
            <a:lvl1pPr algn="ctr">
              <a:defRPr sz="4943" b="1">
                <a:solidFill>
                  <a:schemeClr val="bg1"/>
                </a:solidFill>
                <a:latin typeface="Ubuntu" panose="020B0504030602030204" pitchFamily="34" charset="0"/>
              </a:defRPr>
            </a:lvl1pPr>
          </a:lstStyle>
          <a:p>
            <a:r>
              <a:rPr lang="en-GB"/>
              <a:t>Click to edit Master title style</a:t>
            </a:r>
            <a:endParaRPr lang="en-NL" dirty="0"/>
          </a:p>
        </p:txBody>
      </p:sp>
    </p:spTree>
    <p:extLst>
      <p:ext uri="{BB962C8B-B14F-4D97-AF65-F5344CB8AC3E}">
        <p14:creationId xmlns:p14="http://schemas.microsoft.com/office/powerpoint/2010/main" val="1360864444"/>
      </p:ext>
    </p:extLst>
  </p:cSld>
  <p:clrMapOvr>
    <a:masterClrMapping/>
  </p:clrMapOvr>
  <p:extLst>
    <p:ext uri="{DCECCB84-F9BA-43D5-87BE-67443E8EF086}">
      <p15:sldGuideLst xmlns:p15="http://schemas.microsoft.com/office/powerpoint/2012/main">
        <p15:guide id="1" orient="horz" pos="1841" userDrawn="1">
          <p15:clr>
            <a:srgbClr val="FBAE40"/>
          </p15:clr>
        </p15:guide>
        <p15:guide id="2" pos="2519" userDrawn="1">
          <p15:clr>
            <a:srgbClr val="FBAE40"/>
          </p15:clr>
        </p15:guide>
        <p15:guide id="3" orient="horz" pos="1124" userDrawn="1">
          <p15:clr>
            <a:srgbClr val="FBAE40"/>
          </p15:clr>
        </p15:guide>
        <p15:guide id="4" orient="horz" pos="2558"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F Green Card triple">
    <p:bg>
      <p:bgPr>
        <a:solidFill>
          <a:schemeClr val="accent6">
            <a:lumMod val="50000"/>
          </a:schemeClr>
        </a:solidFill>
        <a:effectLst/>
      </p:bgPr>
    </p:bg>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46A9F982-038B-BC4E-BF40-48DAFACF2F56}"/>
              </a:ext>
            </a:extLst>
          </p:cNvPr>
          <p:cNvGrpSpPr/>
          <p:nvPr/>
        </p:nvGrpSpPr>
        <p:grpSpPr>
          <a:xfrm>
            <a:off x="2962857" y="3683766"/>
            <a:ext cx="1849858" cy="567339"/>
            <a:chOff x="2962857" y="3305119"/>
            <a:chExt cx="1849858" cy="559962"/>
          </a:xfrm>
        </p:grpSpPr>
        <p:sp>
          <p:nvSpPr>
            <p:cNvPr id="8" name="Diamond 7">
              <a:extLst>
                <a:ext uri="{FF2B5EF4-FFF2-40B4-BE49-F238E27FC236}">
                  <a16:creationId xmlns:a16="http://schemas.microsoft.com/office/drawing/2014/main" id="{BA9AA9C1-B36D-1B48-B90D-C30FF369FD99}"/>
                </a:ext>
              </a:extLst>
            </p:cNvPr>
            <p:cNvSpPr/>
            <p:nvPr/>
          </p:nvSpPr>
          <p:spPr>
            <a:xfrm>
              <a:off x="2962857" y="331489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9" name="Diamond 8">
              <a:extLst>
                <a:ext uri="{FF2B5EF4-FFF2-40B4-BE49-F238E27FC236}">
                  <a16:creationId xmlns:a16="http://schemas.microsoft.com/office/drawing/2014/main" id="{D7FF9DA6-82D3-A24F-94E9-15D36287CE3C}"/>
                </a:ext>
              </a:extLst>
            </p:cNvPr>
            <p:cNvSpPr/>
            <p:nvPr/>
          </p:nvSpPr>
          <p:spPr>
            <a:xfrm>
              <a:off x="3612691" y="3305119"/>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10" name="Diamond 9">
              <a:extLst>
                <a:ext uri="{FF2B5EF4-FFF2-40B4-BE49-F238E27FC236}">
                  <a16:creationId xmlns:a16="http://schemas.microsoft.com/office/drawing/2014/main" id="{D83E59DE-EC06-4E4C-AACF-72A7A350DB1D}"/>
                </a:ext>
              </a:extLst>
            </p:cNvPr>
            <p:cNvSpPr/>
            <p:nvPr/>
          </p:nvSpPr>
          <p:spPr>
            <a:xfrm>
              <a:off x="4262525" y="3305119"/>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grpSp>
      <p:sp>
        <p:nvSpPr>
          <p:cNvPr id="13" name="Title 12">
            <a:extLst>
              <a:ext uri="{FF2B5EF4-FFF2-40B4-BE49-F238E27FC236}">
                <a16:creationId xmlns:a16="http://schemas.microsoft.com/office/drawing/2014/main" id="{B684E015-55DF-9543-A6E6-226EBD214376}"/>
              </a:ext>
            </a:extLst>
          </p:cNvPr>
          <p:cNvSpPr>
            <a:spLocks noGrp="1"/>
          </p:cNvSpPr>
          <p:nvPr>
            <p:ph type="title"/>
          </p:nvPr>
        </p:nvSpPr>
        <p:spPr>
          <a:xfrm>
            <a:off x="719435" y="1130287"/>
            <a:ext cx="6336704" cy="2399472"/>
          </a:xfrm>
        </p:spPr>
        <p:txBody>
          <a:bodyPr>
            <a:noAutofit/>
          </a:bodyPr>
          <a:lstStyle>
            <a:lvl1pPr algn="ctr">
              <a:defRPr sz="4943" b="1">
                <a:solidFill>
                  <a:schemeClr val="bg1"/>
                </a:solidFill>
                <a:latin typeface="Ubuntu" panose="020B0504030602030204" pitchFamily="34" charset="0"/>
              </a:defRPr>
            </a:lvl1pPr>
          </a:lstStyle>
          <a:p>
            <a:r>
              <a:rPr lang="en-GB"/>
              <a:t>Click to edit Master title style</a:t>
            </a:r>
            <a:endParaRPr lang="en-NL" dirty="0"/>
          </a:p>
        </p:txBody>
      </p:sp>
    </p:spTree>
    <p:extLst>
      <p:ext uri="{BB962C8B-B14F-4D97-AF65-F5344CB8AC3E}">
        <p14:creationId xmlns:p14="http://schemas.microsoft.com/office/powerpoint/2010/main" val="3674924059"/>
      </p:ext>
    </p:extLst>
  </p:cSld>
  <p:clrMapOvr>
    <a:masterClrMapping/>
  </p:clrMapOvr>
  <p:extLst>
    <p:ext uri="{DCECCB84-F9BA-43D5-87BE-67443E8EF086}">
      <p15:sldGuideLst xmlns:p15="http://schemas.microsoft.com/office/powerpoint/2012/main">
        <p15:guide id="1" orient="horz" pos="1841" userDrawn="1">
          <p15:clr>
            <a:srgbClr val="FBAE40"/>
          </p15:clr>
        </p15:guide>
        <p15:guide id="2" pos="2519" userDrawn="1">
          <p15:clr>
            <a:srgbClr val="FBAE40"/>
          </p15:clr>
        </p15:guide>
        <p15:guide id="3" orient="horz" pos="885" userDrawn="1">
          <p15:clr>
            <a:srgbClr val="FBAE40"/>
          </p15:clr>
        </p15:guide>
        <p15:guide id="4" orient="horz" pos="2797"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1_SF Green Card single">
    <p:bg>
      <p:bgPr>
        <a:solidFill>
          <a:srgbClr val="941100"/>
        </a:solidFill>
        <a:effectLst/>
      </p:bgPr>
    </p:bg>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46A9F982-038B-BC4E-BF40-48DAFACF2F56}"/>
              </a:ext>
            </a:extLst>
          </p:cNvPr>
          <p:cNvGrpSpPr/>
          <p:nvPr/>
        </p:nvGrpSpPr>
        <p:grpSpPr>
          <a:xfrm>
            <a:off x="2962858" y="2929926"/>
            <a:ext cx="1849858" cy="567339"/>
            <a:chOff x="2962857" y="3305119"/>
            <a:chExt cx="1849858" cy="559962"/>
          </a:xfrm>
        </p:grpSpPr>
        <p:sp>
          <p:nvSpPr>
            <p:cNvPr id="8" name="Diamond 7">
              <a:extLst>
                <a:ext uri="{FF2B5EF4-FFF2-40B4-BE49-F238E27FC236}">
                  <a16:creationId xmlns:a16="http://schemas.microsoft.com/office/drawing/2014/main" id="{BA9AA9C1-B36D-1B48-B90D-C30FF369FD99}"/>
                </a:ext>
              </a:extLst>
            </p:cNvPr>
            <p:cNvSpPr/>
            <p:nvPr/>
          </p:nvSpPr>
          <p:spPr>
            <a:xfrm>
              <a:off x="2962857" y="331489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9" name="Diamond 8">
              <a:extLst>
                <a:ext uri="{FF2B5EF4-FFF2-40B4-BE49-F238E27FC236}">
                  <a16:creationId xmlns:a16="http://schemas.microsoft.com/office/drawing/2014/main" id="{D7FF9DA6-82D3-A24F-94E9-15D36287CE3C}"/>
                </a:ext>
              </a:extLst>
            </p:cNvPr>
            <p:cNvSpPr/>
            <p:nvPr/>
          </p:nvSpPr>
          <p:spPr>
            <a:xfrm>
              <a:off x="3612691" y="3305119"/>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10" name="Diamond 9">
              <a:extLst>
                <a:ext uri="{FF2B5EF4-FFF2-40B4-BE49-F238E27FC236}">
                  <a16:creationId xmlns:a16="http://schemas.microsoft.com/office/drawing/2014/main" id="{D83E59DE-EC06-4E4C-AACF-72A7A350DB1D}"/>
                </a:ext>
              </a:extLst>
            </p:cNvPr>
            <p:cNvSpPr/>
            <p:nvPr/>
          </p:nvSpPr>
          <p:spPr>
            <a:xfrm>
              <a:off x="4262525" y="3305119"/>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grpSp>
      <p:sp>
        <p:nvSpPr>
          <p:cNvPr id="13" name="Title 12">
            <a:extLst>
              <a:ext uri="{FF2B5EF4-FFF2-40B4-BE49-F238E27FC236}">
                <a16:creationId xmlns:a16="http://schemas.microsoft.com/office/drawing/2014/main" id="{B684E015-55DF-9543-A6E6-226EBD214376}"/>
              </a:ext>
            </a:extLst>
          </p:cNvPr>
          <p:cNvSpPr>
            <a:spLocks noGrp="1"/>
          </p:cNvSpPr>
          <p:nvPr>
            <p:ph type="title"/>
          </p:nvPr>
        </p:nvSpPr>
        <p:spPr>
          <a:xfrm>
            <a:off x="719435" y="2005766"/>
            <a:ext cx="6336704" cy="802523"/>
          </a:xfrm>
        </p:spPr>
        <p:txBody>
          <a:bodyPr>
            <a:noAutofit/>
          </a:bodyPr>
          <a:lstStyle>
            <a:lvl1pPr algn="ctr">
              <a:defRPr sz="4943" b="1">
                <a:solidFill>
                  <a:schemeClr val="bg1"/>
                </a:solidFill>
                <a:latin typeface="Ubuntu" panose="020B0504030602030204" pitchFamily="34" charset="0"/>
              </a:defRPr>
            </a:lvl1pPr>
          </a:lstStyle>
          <a:p>
            <a:r>
              <a:rPr lang="en-GB"/>
              <a:t>Click to edit Master title style</a:t>
            </a:r>
            <a:endParaRPr lang="en-NL" dirty="0"/>
          </a:p>
        </p:txBody>
      </p:sp>
    </p:spTree>
    <p:extLst>
      <p:ext uri="{BB962C8B-B14F-4D97-AF65-F5344CB8AC3E}">
        <p14:creationId xmlns:p14="http://schemas.microsoft.com/office/powerpoint/2010/main" val="4039853949"/>
      </p:ext>
    </p:extLst>
  </p:cSld>
  <p:clrMapOvr>
    <a:masterClrMapping/>
  </p:clrMapOvr>
  <p:extLst>
    <p:ext uri="{DCECCB84-F9BA-43D5-87BE-67443E8EF086}">
      <p15:sldGuideLst xmlns:p15="http://schemas.microsoft.com/office/powerpoint/2012/main">
        <p15:guide id="1" orient="horz" pos="1841" userDrawn="1">
          <p15:clr>
            <a:srgbClr val="FBAE40"/>
          </p15:clr>
        </p15:guide>
        <p15:guide id="2" pos="2519" userDrawn="1">
          <p15:clr>
            <a:srgbClr val="FBAE40"/>
          </p15:clr>
        </p15:guide>
        <p15:guide id="3" orient="horz" pos="1362" userDrawn="1">
          <p15:clr>
            <a:srgbClr val="FBAE40"/>
          </p15:clr>
        </p15:guide>
        <p15:guide id="4" orient="horz" pos="2319"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1_SF Green Card double">
    <p:bg>
      <p:bgPr>
        <a:solidFill>
          <a:srgbClr val="941100"/>
        </a:solidFill>
        <a:effectLst/>
      </p:bgPr>
    </p:bg>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46A9F982-038B-BC4E-BF40-48DAFACF2F56}"/>
              </a:ext>
            </a:extLst>
          </p:cNvPr>
          <p:cNvGrpSpPr/>
          <p:nvPr/>
        </p:nvGrpSpPr>
        <p:grpSpPr>
          <a:xfrm>
            <a:off x="2962857" y="3318983"/>
            <a:ext cx="1849858" cy="567339"/>
            <a:chOff x="2962857" y="3305119"/>
            <a:chExt cx="1849858" cy="559962"/>
          </a:xfrm>
        </p:grpSpPr>
        <p:sp>
          <p:nvSpPr>
            <p:cNvPr id="8" name="Diamond 7">
              <a:extLst>
                <a:ext uri="{FF2B5EF4-FFF2-40B4-BE49-F238E27FC236}">
                  <a16:creationId xmlns:a16="http://schemas.microsoft.com/office/drawing/2014/main" id="{BA9AA9C1-B36D-1B48-B90D-C30FF369FD99}"/>
                </a:ext>
              </a:extLst>
            </p:cNvPr>
            <p:cNvSpPr/>
            <p:nvPr/>
          </p:nvSpPr>
          <p:spPr>
            <a:xfrm>
              <a:off x="2962857" y="331489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9" name="Diamond 8">
              <a:extLst>
                <a:ext uri="{FF2B5EF4-FFF2-40B4-BE49-F238E27FC236}">
                  <a16:creationId xmlns:a16="http://schemas.microsoft.com/office/drawing/2014/main" id="{D7FF9DA6-82D3-A24F-94E9-15D36287CE3C}"/>
                </a:ext>
              </a:extLst>
            </p:cNvPr>
            <p:cNvSpPr/>
            <p:nvPr/>
          </p:nvSpPr>
          <p:spPr>
            <a:xfrm>
              <a:off x="3612691" y="3305119"/>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10" name="Diamond 9">
              <a:extLst>
                <a:ext uri="{FF2B5EF4-FFF2-40B4-BE49-F238E27FC236}">
                  <a16:creationId xmlns:a16="http://schemas.microsoft.com/office/drawing/2014/main" id="{D83E59DE-EC06-4E4C-AACF-72A7A350DB1D}"/>
                </a:ext>
              </a:extLst>
            </p:cNvPr>
            <p:cNvSpPr/>
            <p:nvPr/>
          </p:nvSpPr>
          <p:spPr>
            <a:xfrm>
              <a:off x="4262525" y="3305119"/>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grpSp>
      <p:sp>
        <p:nvSpPr>
          <p:cNvPr id="13" name="Title 12">
            <a:extLst>
              <a:ext uri="{FF2B5EF4-FFF2-40B4-BE49-F238E27FC236}">
                <a16:creationId xmlns:a16="http://schemas.microsoft.com/office/drawing/2014/main" id="{B684E015-55DF-9543-A6E6-226EBD214376}"/>
              </a:ext>
            </a:extLst>
          </p:cNvPr>
          <p:cNvSpPr>
            <a:spLocks noGrp="1"/>
          </p:cNvSpPr>
          <p:nvPr>
            <p:ph type="title"/>
          </p:nvPr>
        </p:nvSpPr>
        <p:spPr>
          <a:xfrm>
            <a:off x="719435" y="1568027"/>
            <a:ext cx="6336704" cy="1596951"/>
          </a:xfrm>
        </p:spPr>
        <p:txBody>
          <a:bodyPr>
            <a:noAutofit/>
          </a:bodyPr>
          <a:lstStyle>
            <a:lvl1pPr algn="ctr">
              <a:defRPr sz="4943" b="1">
                <a:solidFill>
                  <a:schemeClr val="bg1"/>
                </a:solidFill>
                <a:latin typeface="Ubuntu" panose="020B0504030602030204" pitchFamily="34" charset="0"/>
              </a:defRPr>
            </a:lvl1pPr>
          </a:lstStyle>
          <a:p>
            <a:r>
              <a:rPr lang="en-GB"/>
              <a:t>Click to edit Master title style</a:t>
            </a:r>
            <a:endParaRPr lang="en-NL" dirty="0"/>
          </a:p>
        </p:txBody>
      </p:sp>
    </p:spTree>
    <p:extLst>
      <p:ext uri="{BB962C8B-B14F-4D97-AF65-F5344CB8AC3E}">
        <p14:creationId xmlns:p14="http://schemas.microsoft.com/office/powerpoint/2010/main" val="3352693731"/>
      </p:ext>
    </p:extLst>
  </p:cSld>
  <p:clrMapOvr>
    <a:masterClrMapping/>
  </p:clrMapOvr>
  <p:extLst>
    <p:ext uri="{DCECCB84-F9BA-43D5-87BE-67443E8EF086}">
      <p15:sldGuideLst xmlns:p15="http://schemas.microsoft.com/office/powerpoint/2012/main">
        <p15:guide id="1" orient="horz" pos="1841" userDrawn="1">
          <p15:clr>
            <a:srgbClr val="FBAE40"/>
          </p15:clr>
        </p15:guide>
        <p15:guide id="2" pos="2519" userDrawn="1">
          <p15:clr>
            <a:srgbClr val="FBAE40"/>
          </p15:clr>
        </p15:guide>
        <p15:guide id="3" orient="horz" pos="1124" userDrawn="1">
          <p15:clr>
            <a:srgbClr val="FBAE40"/>
          </p15:clr>
        </p15:guide>
        <p15:guide id="4" orient="horz" pos="2558"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1_SF Green Card triple">
    <p:bg>
      <p:bgPr>
        <a:solidFill>
          <a:srgbClr val="941100"/>
        </a:solidFill>
        <a:effectLst/>
      </p:bgPr>
    </p:bg>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46A9F982-038B-BC4E-BF40-48DAFACF2F56}"/>
              </a:ext>
            </a:extLst>
          </p:cNvPr>
          <p:cNvGrpSpPr/>
          <p:nvPr/>
        </p:nvGrpSpPr>
        <p:grpSpPr>
          <a:xfrm>
            <a:off x="2962857" y="3683766"/>
            <a:ext cx="1849858" cy="567339"/>
            <a:chOff x="2962857" y="3305119"/>
            <a:chExt cx="1849858" cy="559962"/>
          </a:xfrm>
        </p:grpSpPr>
        <p:sp>
          <p:nvSpPr>
            <p:cNvPr id="8" name="Diamond 7">
              <a:extLst>
                <a:ext uri="{FF2B5EF4-FFF2-40B4-BE49-F238E27FC236}">
                  <a16:creationId xmlns:a16="http://schemas.microsoft.com/office/drawing/2014/main" id="{BA9AA9C1-B36D-1B48-B90D-C30FF369FD99}"/>
                </a:ext>
              </a:extLst>
            </p:cNvPr>
            <p:cNvSpPr/>
            <p:nvPr/>
          </p:nvSpPr>
          <p:spPr>
            <a:xfrm>
              <a:off x="2962857" y="331489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9" name="Diamond 8">
              <a:extLst>
                <a:ext uri="{FF2B5EF4-FFF2-40B4-BE49-F238E27FC236}">
                  <a16:creationId xmlns:a16="http://schemas.microsoft.com/office/drawing/2014/main" id="{D7FF9DA6-82D3-A24F-94E9-15D36287CE3C}"/>
                </a:ext>
              </a:extLst>
            </p:cNvPr>
            <p:cNvSpPr/>
            <p:nvPr/>
          </p:nvSpPr>
          <p:spPr>
            <a:xfrm>
              <a:off x="3612691" y="3305119"/>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10" name="Diamond 9">
              <a:extLst>
                <a:ext uri="{FF2B5EF4-FFF2-40B4-BE49-F238E27FC236}">
                  <a16:creationId xmlns:a16="http://schemas.microsoft.com/office/drawing/2014/main" id="{D83E59DE-EC06-4E4C-AACF-72A7A350DB1D}"/>
                </a:ext>
              </a:extLst>
            </p:cNvPr>
            <p:cNvSpPr/>
            <p:nvPr/>
          </p:nvSpPr>
          <p:spPr>
            <a:xfrm>
              <a:off x="4262525" y="3305119"/>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grpSp>
      <p:sp>
        <p:nvSpPr>
          <p:cNvPr id="13" name="Title 12">
            <a:extLst>
              <a:ext uri="{FF2B5EF4-FFF2-40B4-BE49-F238E27FC236}">
                <a16:creationId xmlns:a16="http://schemas.microsoft.com/office/drawing/2014/main" id="{B684E015-55DF-9543-A6E6-226EBD214376}"/>
              </a:ext>
            </a:extLst>
          </p:cNvPr>
          <p:cNvSpPr>
            <a:spLocks noGrp="1"/>
          </p:cNvSpPr>
          <p:nvPr>
            <p:ph type="title"/>
          </p:nvPr>
        </p:nvSpPr>
        <p:spPr>
          <a:xfrm>
            <a:off x="719435" y="1130287"/>
            <a:ext cx="6336704" cy="2399472"/>
          </a:xfrm>
        </p:spPr>
        <p:txBody>
          <a:bodyPr>
            <a:noAutofit/>
          </a:bodyPr>
          <a:lstStyle>
            <a:lvl1pPr algn="ctr">
              <a:defRPr sz="4943" b="1">
                <a:solidFill>
                  <a:schemeClr val="bg1"/>
                </a:solidFill>
                <a:latin typeface="Ubuntu" panose="020B0504030602030204" pitchFamily="34" charset="0"/>
              </a:defRPr>
            </a:lvl1pPr>
          </a:lstStyle>
          <a:p>
            <a:r>
              <a:rPr lang="en-GB"/>
              <a:t>Click to edit Master title style</a:t>
            </a:r>
            <a:endParaRPr lang="en-NL" dirty="0"/>
          </a:p>
        </p:txBody>
      </p:sp>
    </p:spTree>
    <p:extLst>
      <p:ext uri="{BB962C8B-B14F-4D97-AF65-F5344CB8AC3E}">
        <p14:creationId xmlns:p14="http://schemas.microsoft.com/office/powerpoint/2010/main" val="596837042"/>
      </p:ext>
    </p:extLst>
  </p:cSld>
  <p:clrMapOvr>
    <a:masterClrMapping/>
  </p:clrMapOvr>
  <p:extLst>
    <p:ext uri="{DCECCB84-F9BA-43D5-87BE-67443E8EF086}">
      <p15:sldGuideLst xmlns:p15="http://schemas.microsoft.com/office/powerpoint/2012/main">
        <p15:guide id="1" orient="horz" pos="1841" userDrawn="1">
          <p15:clr>
            <a:srgbClr val="FBAE40"/>
          </p15:clr>
        </p15:guide>
        <p15:guide id="2" pos="2519" userDrawn="1">
          <p15:clr>
            <a:srgbClr val="FBAE40"/>
          </p15:clr>
        </p15:guide>
        <p15:guide id="3" orient="horz" pos="885" userDrawn="1">
          <p15:clr>
            <a:srgbClr val="FBAE40"/>
          </p15:clr>
        </p15:guide>
        <p15:guide id="4" orient="horz" pos="2797"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DE8445"/>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34572" y="299033"/>
            <a:ext cx="6706433" cy="1085611"/>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534572" y="1495154"/>
            <a:ext cx="6706433" cy="3563665"/>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534571" y="5205735"/>
            <a:ext cx="1749505" cy="299031"/>
          </a:xfrm>
          <a:prstGeom prst="rect">
            <a:avLst/>
          </a:prstGeom>
        </p:spPr>
        <p:txBody>
          <a:bodyPr vert="horz" lIns="91440" tIns="45720" rIns="91440" bIns="45720" rtlCol="0" anchor="ctr"/>
          <a:lstStyle>
            <a:lvl1pPr algn="l">
              <a:defRPr sz="959">
                <a:solidFill>
                  <a:schemeClr val="tx1">
                    <a:tint val="75000"/>
                  </a:schemeClr>
                </a:solidFill>
              </a:defRPr>
            </a:lvl1pPr>
          </a:lstStyle>
          <a:p>
            <a:fld id="{E73D112B-1218-6940-8ADF-F626DEEE2DDF}" type="datetimeFigureOut">
              <a:rPr lang="en-NL" smtClean="0"/>
              <a:t>18/05/2022</a:t>
            </a:fld>
            <a:endParaRPr lang="en-NL"/>
          </a:p>
        </p:txBody>
      </p:sp>
      <p:sp>
        <p:nvSpPr>
          <p:cNvPr id="5" name="Footer Placeholder 4"/>
          <p:cNvSpPr>
            <a:spLocks noGrp="1"/>
          </p:cNvSpPr>
          <p:nvPr>
            <p:ph type="ftr" sz="quarter" idx="3"/>
          </p:nvPr>
        </p:nvSpPr>
        <p:spPr>
          <a:xfrm>
            <a:off x="2575660" y="5205735"/>
            <a:ext cx="2624257" cy="299031"/>
          </a:xfrm>
          <a:prstGeom prst="rect">
            <a:avLst/>
          </a:prstGeom>
        </p:spPr>
        <p:txBody>
          <a:bodyPr vert="horz" lIns="91440" tIns="45720" rIns="91440" bIns="45720" rtlCol="0" anchor="ctr"/>
          <a:lstStyle>
            <a:lvl1pPr algn="ctr">
              <a:defRPr sz="959">
                <a:solidFill>
                  <a:schemeClr val="tx1">
                    <a:tint val="75000"/>
                  </a:schemeClr>
                </a:solidFill>
              </a:defRPr>
            </a:lvl1pPr>
          </a:lstStyle>
          <a:p>
            <a:endParaRPr lang="en-NL"/>
          </a:p>
        </p:txBody>
      </p:sp>
      <p:sp>
        <p:nvSpPr>
          <p:cNvPr id="6" name="Slide Number Placeholder 5"/>
          <p:cNvSpPr>
            <a:spLocks noGrp="1"/>
          </p:cNvSpPr>
          <p:nvPr>
            <p:ph type="sldNum" sz="quarter" idx="4"/>
          </p:nvPr>
        </p:nvSpPr>
        <p:spPr>
          <a:xfrm>
            <a:off x="5491500" y="5205735"/>
            <a:ext cx="1749505" cy="299031"/>
          </a:xfrm>
          <a:prstGeom prst="rect">
            <a:avLst/>
          </a:prstGeom>
        </p:spPr>
        <p:txBody>
          <a:bodyPr vert="horz" lIns="91440" tIns="45720" rIns="91440" bIns="45720" rtlCol="0" anchor="ctr"/>
          <a:lstStyle>
            <a:lvl1pPr algn="r">
              <a:defRPr sz="959">
                <a:solidFill>
                  <a:schemeClr val="tx1">
                    <a:tint val="75000"/>
                  </a:schemeClr>
                </a:solidFill>
              </a:defRPr>
            </a:lvl1pPr>
          </a:lstStyle>
          <a:p>
            <a:fld id="{CAA73BCE-573E-7745-A447-E751C537D0F0}" type="slidenum">
              <a:rPr lang="en-NL" smtClean="0"/>
              <a:t>‹#›</a:t>
            </a:fld>
            <a:endParaRPr lang="en-NL"/>
          </a:p>
        </p:txBody>
      </p:sp>
    </p:spTree>
    <p:extLst>
      <p:ext uri="{BB962C8B-B14F-4D97-AF65-F5344CB8AC3E}">
        <p14:creationId xmlns:p14="http://schemas.microsoft.com/office/powerpoint/2010/main" val="1625053092"/>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Lst>
  <p:txStyles>
    <p:titleStyle>
      <a:lvl1pPr algn="l" defTabSz="730675" rtl="0" eaLnBrk="1" latinLnBrk="0" hangingPunct="1">
        <a:lnSpc>
          <a:spcPct val="90000"/>
        </a:lnSpc>
        <a:spcBef>
          <a:spcPct val="0"/>
        </a:spcBef>
        <a:buNone/>
        <a:defRPr sz="3517" kern="1200">
          <a:solidFill>
            <a:schemeClr val="tx1"/>
          </a:solidFill>
          <a:latin typeface="+mj-lt"/>
          <a:ea typeface="+mj-ea"/>
          <a:cs typeface="+mj-cs"/>
        </a:defRPr>
      </a:lvl1pPr>
    </p:titleStyle>
    <p:bodyStyle>
      <a:lvl1pPr marL="182668" indent="-182668" algn="l" defTabSz="730675" rtl="0" eaLnBrk="1" latinLnBrk="0" hangingPunct="1">
        <a:lnSpc>
          <a:spcPct val="90000"/>
        </a:lnSpc>
        <a:spcBef>
          <a:spcPts val="799"/>
        </a:spcBef>
        <a:buFont typeface="Arial" panose="020B0604020202020204" pitchFamily="34" charset="0"/>
        <a:buChar char="•"/>
        <a:defRPr sz="2237" kern="1200">
          <a:solidFill>
            <a:schemeClr val="tx1"/>
          </a:solidFill>
          <a:latin typeface="+mn-lt"/>
          <a:ea typeface="+mn-ea"/>
          <a:cs typeface="+mn-cs"/>
        </a:defRPr>
      </a:lvl1pPr>
      <a:lvl2pPr marL="548005" indent="-182668" algn="l" defTabSz="730675" rtl="0" eaLnBrk="1" latinLnBrk="0" hangingPunct="1">
        <a:lnSpc>
          <a:spcPct val="90000"/>
        </a:lnSpc>
        <a:spcBef>
          <a:spcPts val="399"/>
        </a:spcBef>
        <a:buFont typeface="Arial" panose="020B0604020202020204" pitchFamily="34" charset="0"/>
        <a:buChar char="•"/>
        <a:defRPr sz="1918" kern="1200">
          <a:solidFill>
            <a:schemeClr val="tx1"/>
          </a:solidFill>
          <a:latin typeface="+mn-lt"/>
          <a:ea typeface="+mn-ea"/>
          <a:cs typeface="+mn-cs"/>
        </a:defRPr>
      </a:lvl2pPr>
      <a:lvl3pPr marL="913343" indent="-182668" algn="l" defTabSz="730675" rtl="0" eaLnBrk="1" latinLnBrk="0" hangingPunct="1">
        <a:lnSpc>
          <a:spcPct val="90000"/>
        </a:lnSpc>
        <a:spcBef>
          <a:spcPts val="399"/>
        </a:spcBef>
        <a:buFont typeface="Arial" panose="020B0604020202020204" pitchFamily="34" charset="0"/>
        <a:buChar char="•"/>
        <a:defRPr sz="1598" kern="1200">
          <a:solidFill>
            <a:schemeClr val="tx1"/>
          </a:solidFill>
          <a:latin typeface="+mn-lt"/>
          <a:ea typeface="+mn-ea"/>
          <a:cs typeface="+mn-cs"/>
        </a:defRPr>
      </a:lvl3pPr>
      <a:lvl4pPr marL="1278680" indent="-182668" algn="l" defTabSz="730675" rtl="0" eaLnBrk="1" latinLnBrk="0" hangingPunct="1">
        <a:lnSpc>
          <a:spcPct val="90000"/>
        </a:lnSpc>
        <a:spcBef>
          <a:spcPts val="399"/>
        </a:spcBef>
        <a:buFont typeface="Arial" panose="020B0604020202020204" pitchFamily="34" charset="0"/>
        <a:buChar char="•"/>
        <a:defRPr sz="1438" kern="1200">
          <a:solidFill>
            <a:schemeClr val="tx1"/>
          </a:solidFill>
          <a:latin typeface="+mn-lt"/>
          <a:ea typeface="+mn-ea"/>
          <a:cs typeface="+mn-cs"/>
        </a:defRPr>
      </a:lvl4pPr>
      <a:lvl5pPr marL="1644017" indent="-182668" algn="l" defTabSz="730675" rtl="0" eaLnBrk="1" latinLnBrk="0" hangingPunct="1">
        <a:lnSpc>
          <a:spcPct val="90000"/>
        </a:lnSpc>
        <a:spcBef>
          <a:spcPts val="399"/>
        </a:spcBef>
        <a:buFont typeface="Arial" panose="020B0604020202020204" pitchFamily="34" charset="0"/>
        <a:buChar char="•"/>
        <a:defRPr sz="1438" kern="1200">
          <a:solidFill>
            <a:schemeClr val="tx1"/>
          </a:solidFill>
          <a:latin typeface="+mn-lt"/>
          <a:ea typeface="+mn-ea"/>
          <a:cs typeface="+mn-cs"/>
        </a:defRPr>
      </a:lvl5pPr>
      <a:lvl6pPr marL="2009355" indent="-182668" algn="l" defTabSz="730675" rtl="0" eaLnBrk="1" latinLnBrk="0" hangingPunct="1">
        <a:lnSpc>
          <a:spcPct val="90000"/>
        </a:lnSpc>
        <a:spcBef>
          <a:spcPts val="399"/>
        </a:spcBef>
        <a:buFont typeface="Arial" panose="020B0604020202020204" pitchFamily="34" charset="0"/>
        <a:buChar char="•"/>
        <a:defRPr sz="1438" kern="1200">
          <a:solidFill>
            <a:schemeClr val="tx1"/>
          </a:solidFill>
          <a:latin typeface="+mn-lt"/>
          <a:ea typeface="+mn-ea"/>
          <a:cs typeface="+mn-cs"/>
        </a:defRPr>
      </a:lvl6pPr>
      <a:lvl7pPr marL="2374692" indent="-182668" algn="l" defTabSz="730675" rtl="0" eaLnBrk="1" latinLnBrk="0" hangingPunct="1">
        <a:lnSpc>
          <a:spcPct val="90000"/>
        </a:lnSpc>
        <a:spcBef>
          <a:spcPts val="399"/>
        </a:spcBef>
        <a:buFont typeface="Arial" panose="020B0604020202020204" pitchFamily="34" charset="0"/>
        <a:buChar char="•"/>
        <a:defRPr sz="1438" kern="1200">
          <a:solidFill>
            <a:schemeClr val="tx1"/>
          </a:solidFill>
          <a:latin typeface="+mn-lt"/>
          <a:ea typeface="+mn-ea"/>
          <a:cs typeface="+mn-cs"/>
        </a:defRPr>
      </a:lvl7pPr>
      <a:lvl8pPr marL="2740029" indent="-182668" algn="l" defTabSz="730675" rtl="0" eaLnBrk="1" latinLnBrk="0" hangingPunct="1">
        <a:lnSpc>
          <a:spcPct val="90000"/>
        </a:lnSpc>
        <a:spcBef>
          <a:spcPts val="399"/>
        </a:spcBef>
        <a:buFont typeface="Arial" panose="020B0604020202020204" pitchFamily="34" charset="0"/>
        <a:buChar char="•"/>
        <a:defRPr sz="1438" kern="1200">
          <a:solidFill>
            <a:schemeClr val="tx1"/>
          </a:solidFill>
          <a:latin typeface="+mn-lt"/>
          <a:ea typeface="+mn-ea"/>
          <a:cs typeface="+mn-cs"/>
        </a:defRPr>
      </a:lvl8pPr>
      <a:lvl9pPr marL="3105366" indent="-182668" algn="l" defTabSz="730675" rtl="0" eaLnBrk="1" latinLnBrk="0" hangingPunct="1">
        <a:lnSpc>
          <a:spcPct val="90000"/>
        </a:lnSpc>
        <a:spcBef>
          <a:spcPts val="399"/>
        </a:spcBef>
        <a:buFont typeface="Arial" panose="020B0604020202020204" pitchFamily="34" charset="0"/>
        <a:buChar char="•"/>
        <a:defRPr sz="1438" kern="1200">
          <a:solidFill>
            <a:schemeClr val="tx1"/>
          </a:solidFill>
          <a:latin typeface="+mn-lt"/>
          <a:ea typeface="+mn-ea"/>
          <a:cs typeface="+mn-cs"/>
        </a:defRPr>
      </a:lvl9pPr>
    </p:bodyStyle>
    <p:otherStyle>
      <a:defPPr>
        <a:defRPr lang="en-US"/>
      </a:defPPr>
      <a:lvl1pPr marL="0" algn="l" defTabSz="730675" rtl="0" eaLnBrk="1" latinLnBrk="0" hangingPunct="1">
        <a:defRPr sz="1438" kern="1200">
          <a:solidFill>
            <a:schemeClr val="tx1"/>
          </a:solidFill>
          <a:latin typeface="+mn-lt"/>
          <a:ea typeface="+mn-ea"/>
          <a:cs typeface="+mn-cs"/>
        </a:defRPr>
      </a:lvl1pPr>
      <a:lvl2pPr marL="365337" algn="l" defTabSz="730675" rtl="0" eaLnBrk="1" latinLnBrk="0" hangingPunct="1">
        <a:defRPr sz="1438" kern="1200">
          <a:solidFill>
            <a:schemeClr val="tx1"/>
          </a:solidFill>
          <a:latin typeface="+mn-lt"/>
          <a:ea typeface="+mn-ea"/>
          <a:cs typeface="+mn-cs"/>
        </a:defRPr>
      </a:lvl2pPr>
      <a:lvl3pPr marL="730675" algn="l" defTabSz="730675" rtl="0" eaLnBrk="1" latinLnBrk="0" hangingPunct="1">
        <a:defRPr sz="1438" kern="1200">
          <a:solidFill>
            <a:schemeClr val="tx1"/>
          </a:solidFill>
          <a:latin typeface="+mn-lt"/>
          <a:ea typeface="+mn-ea"/>
          <a:cs typeface="+mn-cs"/>
        </a:defRPr>
      </a:lvl3pPr>
      <a:lvl4pPr marL="1096011" algn="l" defTabSz="730675" rtl="0" eaLnBrk="1" latinLnBrk="0" hangingPunct="1">
        <a:defRPr sz="1438" kern="1200">
          <a:solidFill>
            <a:schemeClr val="tx1"/>
          </a:solidFill>
          <a:latin typeface="+mn-lt"/>
          <a:ea typeface="+mn-ea"/>
          <a:cs typeface="+mn-cs"/>
        </a:defRPr>
      </a:lvl4pPr>
      <a:lvl5pPr marL="1461348" algn="l" defTabSz="730675" rtl="0" eaLnBrk="1" latinLnBrk="0" hangingPunct="1">
        <a:defRPr sz="1438" kern="1200">
          <a:solidFill>
            <a:schemeClr val="tx1"/>
          </a:solidFill>
          <a:latin typeface="+mn-lt"/>
          <a:ea typeface="+mn-ea"/>
          <a:cs typeface="+mn-cs"/>
        </a:defRPr>
      </a:lvl5pPr>
      <a:lvl6pPr marL="1826687" algn="l" defTabSz="730675" rtl="0" eaLnBrk="1" latinLnBrk="0" hangingPunct="1">
        <a:defRPr sz="1438" kern="1200">
          <a:solidFill>
            <a:schemeClr val="tx1"/>
          </a:solidFill>
          <a:latin typeface="+mn-lt"/>
          <a:ea typeface="+mn-ea"/>
          <a:cs typeface="+mn-cs"/>
        </a:defRPr>
      </a:lvl6pPr>
      <a:lvl7pPr marL="2192024" algn="l" defTabSz="730675" rtl="0" eaLnBrk="1" latinLnBrk="0" hangingPunct="1">
        <a:defRPr sz="1438" kern="1200">
          <a:solidFill>
            <a:schemeClr val="tx1"/>
          </a:solidFill>
          <a:latin typeface="+mn-lt"/>
          <a:ea typeface="+mn-ea"/>
          <a:cs typeface="+mn-cs"/>
        </a:defRPr>
      </a:lvl7pPr>
      <a:lvl8pPr marL="2557360" algn="l" defTabSz="730675" rtl="0" eaLnBrk="1" latinLnBrk="0" hangingPunct="1">
        <a:defRPr sz="1438" kern="1200">
          <a:solidFill>
            <a:schemeClr val="tx1"/>
          </a:solidFill>
          <a:latin typeface="+mn-lt"/>
          <a:ea typeface="+mn-ea"/>
          <a:cs typeface="+mn-cs"/>
        </a:defRPr>
      </a:lvl8pPr>
      <a:lvl9pPr marL="2922698" algn="l" defTabSz="730675" rtl="0" eaLnBrk="1" latinLnBrk="0" hangingPunct="1">
        <a:defRPr sz="1438"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7.xml"/><Relationship Id="rId5" Type="http://schemas.openxmlformats.org/officeDocument/2006/relationships/hyperlink" Target="http://scrum.org/EBM" TargetMode="Externa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customXml" Target="../ink/ink1.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60531B3-7716-9F42-8E65-7514D1EF0D8A}"/>
              </a:ext>
            </a:extLst>
          </p:cNvPr>
          <p:cNvSpPr/>
          <p:nvPr/>
        </p:nvSpPr>
        <p:spPr>
          <a:xfrm>
            <a:off x="511508" y="532284"/>
            <a:ext cx="6748606" cy="4552006"/>
          </a:xfrm>
          <a:prstGeom prst="rect">
            <a:avLst/>
          </a:prstGeom>
          <a:blipFill>
            <a:blip r:embed="rId2"/>
            <a:stretch>
              <a:fillRect/>
            </a:stretch>
          </a:blip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NL" sz="9875">
              <a:latin typeface="Marvel" pitchFamily="2" charset="0"/>
            </a:endParaRPr>
          </a:p>
        </p:txBody>
      </p:sp>
      <p:pic>
        <p:nvPicPr>
          <p:cNvPr id="7" name="Picture 6" descr="A picture containing food, drawing&#10;&#10;Description automatically generated">
            <a:extLst>
              <a:ext uri="{FF2B5EF4-FFF2-40B4-BE49-F238E27FC236}">
                <a16:creationId xmlns:a16="http://schemas.microsoft.com/office/drawing/2014/main" id="{104B81D9-129E-4E40-BFD9-83091AF63E39}"/>
              </a:ext>
            </a:extLst>
          </p:cNvPr>
          <p:cNvPicPr>
            <a:picLocks noChangeAspect="1"/>
          </p:cNvPicPr>
          <p:nvPr/>
        </p:nvPicPr>
        <p:blipFill>
          <a:blip r:embed="rId3"/>
          <a:stretch>
            <a:fillRect/>
          </a:stretch>
        </p:blipFill>
        <p:spPr>
          <a:xfrm>
            <a:off x="4796500" y="3116553"/>
            <a:ext cx="2767271" cy="2491031"/>
          </a:xfrm>
          <a:prstGeom prst="rect">
            <a:avLst/>
          </a:prstGeom>
        </p:spPr>
      </p:pic>
      <p:grpSp>
        <p:nvGrpSpPr>
          <p:cNvPr id="8" name="Group 7">
            <a:extLst>
              <a:ext uri="{FF2B5EF4-FFF2-40B4-BE49-F238E27FC236}">
                <a16:creationId xmlns:a16="http://schemas.microsoft.com/office/drawing/2014/main" id="{AFB605EE-3705-E248-AF8C-1D5AD28D43A3}"/>
              </a:ext>
            </a:extLst>
          </p:cNvPr>
          <p:cNvGrpSpPr/>
          <p:nvPr/>
        </p:nvGrpSpPr>
        <p:grpSpPr>
          <a:xfrm>
            <a:off x="750944" y="627528"/>
            <a:ext cx="5162032" cy="1675203"/>
            <a:chOff x="2149311" y="3497513"/>
            <a:chExt cx="3321303" cy="1190966"/>
          </a:xfrm>
        </p:grpSpPr>
        <p:sp>
          <p:nvSpPr>
            <p:cNvPr id="12" name="Rectangle 11">
              <a:extLst>
                <a:ext uri="{FF2B5EF4-FFF2-40B4-BE49-F238E27FC236}">
                  <a16:creationId xmlns:a16="http://schemas.microsoft.com/office/drawing/2014/main" id="{03D2670D-FE19-504E-A940-4427F3D24A55}"/>
                </a:ext>
              </a:extLst>
            </p:cNvPr>
            <p:cNvSpPr/>
            <p:nvPr/>
          </p:nvSpPr>
          <p:spPr>
            <a:xfrm>
              <a:off x="2149311" y="3619894"/>
              <a:ext cx="3321303" cy="85971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23"/>
            </a:p>
          </p:txBody>
        </p:sp>
        <p:sp>
          <p:nvSpPr>
            <p:cNvPr id="13" name="TextBox 12">
              <a:extLst>
                <a:ext uri="{FF2B5EF4-FFF2-40B4-BE49-F238E27FC236}">
                  <a16:creationId xmlns:a16="http://schemas.microsoft.com/office/drawing/2014/main" id="{4A62C39A-22C9-7F44-A975-1A5B25AC65E1}"/>
                </a:ext>
              </a:extLst>
            </p:cNvPr>
            <p:cNvSpPr txBox="1"/>
            <p:nvPr/>
          </p:nvSpPr>
          <p:spPr>
            <a:xfrm>
              <a:off x="2165560" y="3497513"/>
              <a:ext cx="3305054" cy="1190966"/>
            </a:xfrm>
            <a:prstGeom prst="rect">
              <a:avLst/>
            </a:prstGeom>
            <a:noFill/>
          </p:spPr>
          <p:txBody>
            <a:bodyPr wrap="square" rtlCol="0">
              <a:spAutoFit/>
            </a:bodyPr>
            <a:lstStyle/>
            <a:p>
              <a:r>
                <a:rPr lang="en-NL" sz="10286" dirty="0">
                  <a:solidFill>
                    <a:schemeClr val="bg1"/>
                  </a:solidFill>
                  <a:latin typeface="Marvel" pitchFamily="2" charset="0"/>
                </a:rPr>
                <a:t>UITKOMSTEN</a:t>
              </a:r>
            </a:p>
          </p:txBody>
        </p:sp>
      </p:grpSp>
      <p:grpSp>
        <p:nvGrpSpPr>
          <p:cNvPr id="9" name="Group 8">
            <a:extLst>
              <a:ext uri="{FF2B5EF4-FFF2-40B4-BE49-F238E27FC236}">
                <a16:creationId xmlns:a16="http://schemas.microsoft.com/office/drawing/2014/main" id="{8996B505-2D15-DC46-B4D8-03A572A05F33}"/>
              </a:ext>
            </a:extLst>
          </p:cNvPr>
          <p:cNvGrpSpPr/>
          <p:nvPr/>
        </p:nvGrpSpPr>
        <p:grpSpPr>
          <a:xfrm>
            <a:off x="750942" y="1929829"/>
            <a:ext cx="2767271" cy="1723045"/>
            <a:chOff x="2149311" y="3564510"/>
            <a:chExt cx="2549329" cy="1818658"/>
          </a:xfrm>
        </p:grpSpPr>
        <p:sp>
          <p:nvSpPr>
            <p:cNvPr id="10" name="Rectangle 9">
              <a:extLst>
                <a:ext uri="{FF2B5EF4-FFF2-40B4-BE49-F238E27FC236}">
                  <a16:creationId xmlns:a16="http://schemas.microsoft.com/office/drawing/2014/main" id="{A70C874D-E8D2-3346-A10E-4A14DC716305}"/>
                </a:ext>
              </a:extLst>
            </p:cNvPr>
            <p:cNvSpPr/>
            <p:nvPr/>
          </p:nvSpPr>
          <p:spPr>
            <a:xfrm>
              <a:off x="2149311" y="3732989"/>
              <a:ext cx="2454754" cy="127637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23"/>
            </a:p>
          </p:txBody>
        </p:sp>
        <p:sp>
          <p:nvSpPr>
            <p:cNvPr id="11" name="TextBox 10">
              <a:extLst>
                <a:ext uri="{FF2B5EF4-FFF2-40B4-BE49-F238E27FC236}">
                  <a16:creationId xmlns:a16="http://schemas.microsoft.com/office/drawing/2014/main" id="{E48F9ECE-CD24-3E4A-BCBB-96D257CED6D0}"/>
                </a:ext>
              </a:extLst>
            </p:cNvPr>
            <p:cNvSpPr txBox="1"/>
            <p:nvPr/>
          </p:nvSpPr>
          <p:spPr>
            <a:xfrm>
              <a:off x="2167906" y="3564510"/>
              <a:ext cx="2530734" cy="1818658"/>
            </a:xfrm>
            <a:prstGeom prst="rect">
              <a:avLst/>
            </a:prstGeom>
            <a:noFill/>
          </p:spPr>
          <p:txBody>
            <a:bodyPr wrap="square" rtlCol="0">
              <a:spAutoFit/>
            </a:bodyPr>
            <a:lstStyle/>
            <a:p>
              <a:r>
                <a:rPr lang="en-NL" sz="10286" dirty="0">
                  <a:solidFill>
                    <a:schemeClr val="bg1"/>
                  </a:solidFill>
                  <a:latin typeface="Marvel" pitchFamily="2" charset="0"/>
                </a:rPr>
                <a:t>METEN</a:t>
              </a:r>
            </a:p>
          </p:txBody>
        </p:sp>
      </p:grpSp>
    </p:spTree>
    <p:extLst>
      <p:ext uri="{BB962C8B-B14F-4D97-AF65-F5344CB8AC3E}">
        <p14:creationId xmlns:p14="http://schemas.microsoft.com/office/powerpoint/2010/main" val="11843919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681599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E1A5F35-EF86-2A4C-BF1D-618AB9AF956F}"/>
              </a:ext>
            </a:extLst>
          </p:cNvPr>
          <p:cNvSpPr>
            <a:spLocks noGrp="1"/>
          </p:cNvSpPr>
          <p:nvPr>
            <p:ph type="title"/>
          </p:nvPr>
        </p:nvSpPr>
        <p:spPr/>
        <p:txBody>
          <a:bodyPr/>
          <a:lstStyle/>
          <a:p>
            <a:r>
              <a:rPr lang="en-GB" sz="4800" dirty="0" err="1"/>
              <a:t>Klanttevredenheid</a:t>
            </a:r>
            <a:endParaRPr lang="en-NL" dirty="0"/>
          </a:p>
        </p:txBody>
      </p:sp>
    </p:spTree>
    <p:extLst>
      <p:ext uri="{BB962C8B-B14F-4D97-AF65-F5344CB8AC3E}">
        <p14:creationId xmlns:p14="http://schemas.microsoft.com/office/powerpoint/2010/main" val="31781401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E1A5F35-EF86-2A4C-BF1D-618AB9AF956F}"/>
              </a:ext>
            </a:extLst>
          </p:cNvPr>
          <p:cNvSpPr>
            <a:spLocks noGrp="1"/>
          </p:cNvSpPr>
          <p:nvPr>
            <p:ph type="title"/>
          </p:nvPr>
        </p:nvSpPr>
        <p:spPr/>
        <p:txBody>
          <a:bodyPr/>
          <a:lstStyle/>
          <a:p>
            <a:r>
              <a:rPr lang="en-GB" sz="4800" dirty="0" err="1"/>
              <a:t>Klanttevredenheid</a:t>
            </a:r>
            <a:endParaRPr lang="en-NL" dirty="0"/>
          </a:p>
        </p:txBody>
      </p:sp>
    </p:spTree>
    <p:extLst>
      <p:ext uri="{BB962C8B-B14F-4D97-AF65-F5344CB8AC3E}">
        <p14:creationId xmlns:p14="http://schemas.microsoft.com/office/powerpoint/2010/main" val="18520203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CC62DC-AD66-4D4B-0C95-B8861D4670E6}"/>
              </a:ext>
            </a:extLst>
          </p:cNvPr>
          <p:cNvSpPr>
            <a:spLocks noGrp="1"/>
          </p:cNvSpPr>
          <p:nvPr>
            <p:ph type="title"/>
          </p:nvPr>
        </p:nvSpPr>
        <p:spPr/>
        <p:txBody>
          <a:bodyPr/>
          <a:lstStyle/>
          <a:p>
            <a:r>
              <a:rPr lang="en-NL" dirty="0"/>
              <a:t>Defecten-trends</a:t>
            </a:r>
          </a:p>
        </p:txBody>
      </p:sp>
    </p:spTree>
    <p:extLst>
      <p:ext uri="{BB962C8B-B14F-4D97-AF65-F5344CB8AC3E}">
        <p14:creationId xmlns:p14="http://schemas.microsoft.com/office/powerpoint/2010/main" val="16093904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CC62DC-AD66-4D4B-0C95-B8861D4670E6}"/>
              </a:ext>
            </a:extLst>
          </p:cNvPr>
          <p:cNvSpPr>
            <a:spLocks noGrp="1"/>
          </p:cNvSpPr>
          <p:nvPr>
            <p:ph type="title"/>
          </p:nvPr>
        </p:nvSpPr>
        <p:spPr/>
        <p:txBody>
          <a:bodyPr/>
          <a:lstStyle/>
          <a:p>
            <a:r>
              <a:rPr lang="en-NL" dirty="0"/>
              <a:t>Defecten-trends</a:t>
            </a:r>
          </a:p>
        </p:txBody>
      </p:sp>
    </p:spTree>
    <p:extLst>
      <p:ext uri="{BB962C8B-B14F-4D97-AF65-F5344CB8AC3E}">
        <p14:creationId xmlns:p14="http://schemas.microsoft.com/office/powerpoint/2010/main" val="12090718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1E5179-7699-98D4-F8A1-558A0C1518D9}"/>
              </a:ext>
            </a:extLst>
          </p:cNvPr>
          <p:cNvSpPr>
            <a:spLocks noGrp="1"/>
          </p:cNvSpPr>
          <p:nvPr>
            <p:ph type="title"/>
          </p:nvPr>
        </p:nvSpPr>
        <p:spPr/>
        <p:txBody>
          <a:bodyPr/>
          <a:lstStyle/>
          <a:p>
            <a:r>
              <a:rPr lang="en-GB" sz="4800" dirty="0" err="1"/>
              <a:t>Kostenpercentage</a:t>
            </a:r>
            <a:endParaRPr lang="en-NL" dirty="0"/>
          </a:p>
        </p:txBody>
      </p:sp>
    </p:spTree>
    <p:extLst>
      <p:ext uri="{BB962C8B-B14F-4D97-AF65-F5344CB8AC3E}">
        <p14:creationId xmlns:p14="http://schemas.microsoft.com/office/powerpoint/2010/main" val="31727347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1E5179-7699-98D4-F8A1-558A0C1518D9}"/>
              </a:ext>
            </a:extLst>
          </p:cNvPr>
          <p:cNvSpPr>
            <a:spLocks noGrp="1"/>
          </p:cNvSpPr>
          <p:nvPr>
            <p:ph type="title"/>
          </p:nvPr>
        </p:nvSpPr>
        <p:spPr/>
        <p:txBody>
          <a:bodyPr/>
          <a:lstStyle/>
          <a:p>
            <a:r>
              <a:rPr lang="en-GB" sz="4800" dirty="0" err="1"/>
              <a:t>Kostenpercentage</a:t>
            </a:r>
            <a:endParaRPr lang="en-NL" dirty="0"/>
          </a:p>
        </p:txBody>
      </p:sp>
    </p:spTree>
    <p:extLst>
      <p:ext uri="{BB962C8B-B14F-4D97-AF65-F5344CB8AC3E}">
        <p14:creationId xmlns:p14="http://schemas.microsoft.com/office/powerpoint/2010/main" val="29843686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831BFF-62CA-99BF-6CDA-F330E5D6F0AB}"/>
              </a:ext>
            </a:extLst>
          </p:cNvPr>
          <p:cNvSpPr>
            <a:spLocks noGrp="1"/>
          </p:cNvSpPr>
          <p:nvPr>
            <p:ph type="title"/>
          </p:nvPr>
        </p:nvSpPr>
        <p:spPr/>
        <p:txBody>
          <a:bodyPr/>
          <a:lstStyle/>
          <a:p>
            <a:r>
              <a:rPr lang="en-GB" sz="4800" dirty="0" err="1"/>
              <a:t>Faalratio</a:t>
            </a:r>
            <a:r>
              <a:rPr lang="en-GB" sz="4800" dirty="0"/>
              <a:t> van </a:t>
            </a:r>
            <a:r>
              <a:rPr lang="en-GB" sz="4800" dirty="0" err="1"/>
              <a:t>wijzigingen</a:t>
            </a:r>
            <a:endParaRPr lang="en-NL" dirty="0"/>
          </a:p>
        </p:txBody>
      </p:sp>
    </p:spTree>
    <p:extLst>
      <p:ext uri="{BB962C8B-B14F-4D97-AF65-F5344CB8AC3E}">
        <p14:creationId xmlns:p14="http://schemas.microsoft.com/office/powerpoint/2010/main" val="24182287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831BFF-62CA-99BF-6CDA-F330E5D6F0AB}"/>
              </a:ext>
            </a:extLst>
          </p:cNvPr>
          <p:cNvSpPr>
            <a:spLocks noGrp="1"/>
          </p:cNvSpPr>
          <p:nvPr>
            <p:ph type="title"/>
          </p:nvPr>
        </p:nvSpPr>
        <p:spPr/>
        <p:txBody>
          <a:bodyPr/>
          <a:lstStyle/>
          <a:p>
            <a:r>
              <a:rPr lang="en-GB" sz="4800" dirty="0" err="1"/>
              <a:t>Faalratio</a:t>
            </a:r>
            <a:r>
              <a:rPr lang="en-GB" sz="4800" dirty="0"/>
              <a:t> van </a:t>
            </a:r>
            <a:r>
              <a:rPr lang="en-GB" sz="4800" dirty="0" err="1"/>
              <a:t>wijzigingen</a:t>
            </a:r>
            <a:endParaRPr lang="en-NL" dirty="0"/>
          </a:p>
        </p:txBody>
      </p:sp>
    </p:spTree>
    <p:extLst>
      <p:ext uri="{BB962C8B-B14F-4D97-AF65-F5344CB8AC3E}">
        <p14:creationId xmlns:p14="http://schemas.microsoft.com/office/powerpoint/2010/main" val="12959699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BE265C-8500-8797-81E5-3601EA25D48A}"/>
              </a:ext>
            </a:extLst>
          </p:cNvPr>
          <p:cNvSpPr>
            <a:spLocks noGrp="1"/>
          </p:cNvSpPr>
          <p:nvPr>
            <p:ph type="title"/>
          </p:nvPr>
        </p:nvSpPr>
        <p:spPr/>
        <p:txBody>
          <a:bodyPr/>
          <a:lstStyle/>
          <a:p>
            <a:r>
              <a:rPr lang="en-GB" sz="4800" dirty="0" err="1"/>
              <a:t>Aantal</a:t>
            </a:r>
            <a:r>
              <a:rPr lang="en-GB" sz="4800" dirty="0"/>
              <a:t> </a:t>
            </a:r>
            <a:r>
              <a:rPr lang="en-GB" sz="4800" dirty="0" err="1"/>
              <a:t>geïnstalleerde</a:t>
            </a:r>
            <a:r>
              <a:rPr lang="en-GB" sz="4800" dirty="0"/>
              <a:t> </a:t>
            </a:r>
            <a:r>
              <a:rPr lang="en-GB" sz="4800" dirty="0" err="1"/>
              <a:t>versies</a:t>
            </a:r>
            <a:endParaRPr lang="en-NL" dirty="0"/>
          </a:p>
        </p:txBody>
      </p:sp>
    </p:spTree>
    <p:extLst>
      <p:ext uri="{BB962C8B-B14F-4D97-AF65-F5344CB8AC3E}">
        <p14:creationId xmlns:p14="http://schemas.microsoft.com/office/powerpoint/2010/main" val="21723799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789A4496-9FBC-704F-B2C1-D5C1E9DB312E}"/>
              </a:ext>
            </a:extLst>
          </p:cNvPr>
          <p:cNvPicPr>
            <a:picLocks noChangeAspect="1"/>
          </p:cNvPicPr>
          <p:nvPr/>
        </p:nvPicPr>
        <p:blipFill>
          <a:blip r:embed="rId3"/>
          <a:stretch>
            <a:fillRect/>
          </a:stretch>
        </p:blipFill>
        <p:spPr>
          <a:xfrm>
            <a:off x="5133990" y="3583862"/>
            <a:ext cx="1416899" cy="586745"/>
          </a:xfrm>
          <a:prstGeom prst="rect">
            <a:avLst/>
          </a:prstGeom>
        </p:spPr>
      </p:pic>
      <p:pic>
        <p:nvPicPr>
          <p:cNvPr id="16" name="Picture 15" descr="A picture containing food, drawing&#10;&#10;Description automatically generated">
            <a:extLst>
              <a:ext uri="{FF2B5EF4-FFF2-40B4-BE49-F238E27FC236}">
                <a16:creationId xmlns:a16="http://schemas.microsoft.com/office/drawing/2014/main" id="{5BFC205A-19C7-9F49-929A-165FFE6218EB}"/>
              </a:ext>
            </a:extLst>
          </p:cNvPr>
          <p:cNvPicPr>
            <a:picLocks noChangeAspect="1"/>
          </p:cNvPicPr>
          <p:nvPr/>
        </p:nvPicPr>
        <p:blipFill>
          <a:blip r:embed="rId4"/>
          <a:stretch>
            <a:fillRect/>
          </a:stretch>
        </p:blipFill>
        <p:spPr>
          <a:xfrm>
            <a:off x="4685777" y="-288871"/>
            <a:ext cx="2333389" cy="2296159"/>
          </a:xfrm>
          <a:prstGeom prst="rect">
            <a:avLst/>
          </a:prstGeom>
        </p:spPr>
      </p:pic>
      <p:sp>
        <p:nvSpPr>
          <p:cNvPr id="17" name="Rectangle 16">
            <a:extLst>
              <a:ext uri="{FF2B5EF4-FFF2-40B4-BE49-F238E27FC236}">
                <a16:creationId xmlns:a16="http://schemas.microsoft.com/office/drawing/2014/main" id="{1CFD67FC-EB16-7E4E-B8D4-767E78D204CB}"/>
              </a:ext>
            </a:extLst>
          </p:cNvPr>
          <p:cNvSpPr/>
          <p:nvPr/>
        </p:nvSpPr>
        <p:spPr>
          <a:xfrm>
            <a:off x="4144120" y="1359674"/>
            <a:ext cx="3399726" cy="2293128"/>
          </a:xfrm>
          <a:prstGeom prst="rect">
            <a:avLst/>
          </a:prstGeom>
        </p:spPr>
        <p:txBody>
          <a:bodyPr wrap="square">
            <a:spAutoFit/>
          </a:bodyPr>
          <a:lstStyle/>
          <a:p>
            <a:pPr algn="ctr"/>
            <a:r>
              <a:rPr lang="nl-NL" sz="926" b="1" dirty="0">
                <a:solidFill>
                  <a:schemeClr val="bg1"/>
                </a:solidFill>
                <a:latin typeface="Ubuntu Light" panose="020B0304030602030204" pitchFamily="34" charset="0"/>
              </a:rPr>
              <a:t>Scrum Facilitators</a:t>
            </a:r>
            <a:r>
              <a:rPr lang="nl-NL" sz="926" dirty="0">
                <a:solidFill>
                  <a:schemeClr val="bg1"/>
                </a:solidFill>
                <a:latin typeface="Ubuntu Light" panose="020B0304030602030204" pitchFamily="34" charset="0"/>
              </a:rPr>
              <a:t> is een Nederlandse trainingsorganisatie met de missie om van professionals geweldige Scrum facilitators te helpen maken. Een Scrum Facilitator kan Scrum Master, Product </a:t>
            </a:r>
            <a:r>
              <a:rPr lang="nl-NL" sz="926" dirty="0" err="1">
                <a:solidFill>
                  <a:schemeClr val="bg1"/>
                </a:solidFill>
                <a:latin typeface="Ubuntu Light" panose="020B0304030602030204" pitchFamily="34" charset="0"/>
              </a:rPr>
              <a:t>Owner</a:t>
            </a:r>
            <a:r>
              <a:rPr lang="nl-NL" sz="926" dirty="0">
                <a:solidFill>
                  <a:schemeClr val="bg1"/>
                </a:solidFill>
                <a:latin typeface="Ubuntu Light" panose="020B0304030602030204" pitchFamily="34" charset="0"/>
              </a:rPr>
              <a:t>, teamlid of leider zijn. Geweldige Scrum Facilitators begrijpen de Scrum waarden en principes en gebruiken deze om Scrum op effectieve wijze te implementeren met hun teams en organisaties.</a:t>
            </a:r>
          </a:p>
          <a:p>
            <a:pPr algn="ctr"/>
            <a:endParaRPr lang="nl-NL" sz="926" dirty="0">
              <a:solidFill>
                <a:schemeClr val="bg1"/>
              </a:solidFill>
              <a:latin typeface="Ubuntu Light" panose="020B0304030602030204" pitchFamily="34" charset="0"/>
            </a:endParaRPr>
          </a:p>
          <a:p>
            <a:pPr algn="ctr"/>
            <a:r>
              <a:rPr lang="nl-NL" sz="926" b="1" dirty="0">
                <a:solidFill>
                  <a:schemeClr val="bg1"/>
                </a:solidFill>
                <a:latin typeface="Ubuntu Light" panose="020B0304030602030204" pitchFamily="34" charset="0"/>
              </a:rPr>
              <a:t>Scrum Facilitators is partner van </a:t>
            </a:r>
            <a:r>
              <a:rPr lang="nl-NL" sz="926" b="1" dirty="0" err="1">
                <a:solidFill>
                  <a:schemeClr val="bg1"/>
                </a:solidFill>
                <a:latin typeface="Ubuntu Light" panose="020B0304030602030204" pitchFamily="34" charset="0"/>
              </a:rPr>
              <a:t>Scrum.org</a:t>
            </a:r>
            <a:r>
              <a:rPr lang="nl-NL" sz="926" dirty="0">
                <a:solidFill>
                  <a:schemeClr val="bg1"/>
                </a:solidFill>
                <a:latin typeface="Ubuntu Light" panose="020B0304030602030204" pitchFamily="34" charset="0"/>
              </a:rPr>
              <a:t>. Onze trainingen zijn geaccrediteerd, altijd up-to-date, leuk, maximaal interactief EN altijd gefaciliteerd door twee trainers, zodat je leerdoelen maximaal bereikt worden. Onze trainers zijn </a:t>
            </a:r>
            <a:r>
              <a:rPr lang="nl-NL" sz="926" b="1" dirty="0">
                <a:solidFill>
                  <a:schemeClr val="bg1"/>
                </a:solidFill>
                <a:latin typeface="Ubuntu Light" panose="020B0304030602030204" pitchFamily="34" charset="0"/>
              </a:rPr>
              <a:t>doorwinterde experts</a:t>
            </a:r>
            <a:r>
              <a:rPr lang="nl-NL" sz="926" dirty="0">
                <a:solidFill>
                  <a:schemeClr val="bg1"/>
                </a:solidFill>
                <a:latin typeface="Ubuntu Light" panose="020B0304030602030204" pitchFamily="34" charset="0"/>
              </a:rPr>
              <a:t> en </a:t>
            </a:r>
            <a:r>
              <a:rPr lang="nl-NL" sz="926" b="1" dirty="0" err="1">
                <a:solidFill>
                  <a:schemeClr val="bg1"/>
                </a:solidFill>
                <a:latin typeface="Ubuntu Light" panose="020B0304030602030204" pitchFamily="34" charset="0"/>
              </a:rPr>
              <a:t>Scrum.org</a:t>
            </a:r>
            <a:r>
              <a:rPr lang="nl-NL" sz="926" b="1" dirty="0">
                <a:solidFill>
                  <a:schemeClr val="bg1"/>
                </a:solidFill>
                <a:latin typeface="Ubuntu Light" panose="020B0304030602030204" pitchFamily="34" charset="0"/>
              </a:rPr>
              <a:t> gecertificeerde </a:t>
            </a:r>
            <a:r>
              <a:rPr lang="nl-NL" sz="926" dirty="0">
                <a:solidFill>
                  <a:schemeClr val="bg1"/>
                </a:solidFill>
                <a:latin typeface="Ubuntu Light" panose="020B0304030602030204" pitchFamily="34" charset="0"/>
              </a:rPr>
              <a:t>Professional Scrum Trainers met flinke praktijkervaring in verschillende contexten.</a:t>
            </a:r>
          </a:p>
        </p:txBody>
      </p:sp>
      <p:sp>
        <p:nvSpPr>
          <p:cNvPr id="18" name="TextBox 17">
            <a:extLst>
              <a:ext uri="{FF2B5EF4-FFF2-40B4-BE49-F238E27FC236}">
                <a16:creationId xmlns:a16="http://schemas.microsoft.com/office/drawing/2014/main" id="{6F943A64-0EE7-0746-8785-BA4ACC104E94}"/>
              </a:ext>
            </a:extLst>
          </p:cNvPr>
          <p:cNvSpPr txBox="1"/>
          <p:nvPr/>
        </p:nvSpPr>
        <p:spPr>
          <a:xfrm>
            <a:off x="175351" y="819143"/>
            <a:ext cx="3517469" cy="1089657"/>
          </a:xfrm>
          <a:prstGeom prst="rect">
            <a:avLst/>
          </a:prstGeom>
          <a:noFill/>
        </p:spPr>
        <p:txBody>
          <a:bodyPr wrap="square" rtlCol="0">
            <a:spAutoFit/>
          </a:bodyPr>
          <a:lstStyle/>
          <a:p>
            <a:pPr algn="ctr"/>
            <a:r>
              <a:rPr lang="nl-NL" sz="926" dirty="0">
                <a:solidFill>
                  <a:schemeClr val="bg1"/>
                </a:solidFill>
                <a:latin typeface="Ubuntu" panose="020B0504030602030204" pitchFamily="34" charset="0"/>
              </a:rPr>
              <a:t>Dit spel is gebaseerd op het </a:t>
            </a:r>
            <a:r>
              <a:rPr lang="nl-NL" sz="926" dirty="0" err="1">
                <a:solidFill>
                  <a:schemeClr val="bg1"/>
                </a:solidFill>
                <a:latin typeface="Ubuntu" panose="020B0504030602030204" pitchFamily="34" charset="0"/>
              </a:rPr>
              <a:t>Evidence-Based</a:t>
            </a:r>
            <a:r>
              <a:rPr lang="nl-NL" sz="926" dirty="0">
                <a:solidFill>
                  <a:schemeClr val="bg1"/>
                </a:solidFill>
                <a:latin typeface="Ubuntu" panose="020B0504030602030204" pitchFamily="34" charset="0"/>
              </a:rPr>
              <a:t> Management (EBM) </a:t>
            </a:r>
            <a:r>
              <a:rPr lang="nl-NL" sz="926" dirty="0" err="1">
                <a:solidFill>
                  <a:schemeClr val="bg1"/>
                </a:solidFill>
                <a:latin typeface="Ubuntu" panose="020B0504030602030204" pitchFamily="34" charset="0"/>
              </a:rPr>
              <a:t>framework</a:t>
            </a:r>
            <a:r>
              <a:rPr lang="nl-NL" sz="926" dirty="0">
                <a:solidFill>
                  <a:schemeClr val="bg1"/>
                </a:solidFill>
                <a:latin typeface="Ubuntu" panose="020B0504030602030204" pitchFamily="34" charset="0"/>
              </a:rPr>
              <a:t> van </a:t>
            </a:r>
            <a:r>
              <a:rPr lang="nl-NL" sz="926" dirty="0" err="1">
                <a:solidFill>
                  <a:schemeClr val="bg1"/>
                </a:solidFill>
                <a:latin typeface="Ubuntu" panose="020B0504030602030204" pitchFamily="34" charset="0"/>
              </a:rPr>
              <a:t>Scrum.org</a:t>
            </a:r>
            <a:r>
              <a:rPr lang="nl-NL" sz="926" dirty="0">
                <a:solidFill>
                  <a:schemeClr val="bg1"/>
                </a:solidFill>
                <a:latin typeface="Ubuntu" panose="020B0504030602030204" pitchFamily="34" charset="0"/>
              </a:rPr>
              <a:t>. EBM is een empirisch </a:t>
            </a:r>
            <a:r>
              <a:rPr lang="nl-NL" sz="926" dirty="0" err="1">
                <a:solidFill>
                  <a:schemeClr val="bg1"/>
                </a:solidFill>
                <a:latin typeface="Ubuntu" panose="020B0504030602030204" pitchFamily="34" charset="0"/>
              </a:rPr>
              <a:t>framework</a:t>
            </a:r>
            <a:r>
              <a:rPr lang="nl-NL" sz="926" dirty="0">
                <a:solidFill>
                  <a:schemeClr val="bg1"/>
                </a:solidFill>
                <a:latin typeface="Ubuntu" panose="020B0504030602030204" pitchFamily="34" charset="0"/>
              </a:rPr>
              <a:t> waarmee organisaties kunnen meten wat de (ogenschijnlijke) Productwaarde is, zowel als hoe effectief een Product ontwikkeld en geleverd wordt. De metingen kunnen worden geïnspecteerd om de Productwaarde te helpen maximaliseren en de manier van werken te verbeteren.</a:t>
            </a:r>
            <a:endParaRPr lang="nl-NL" sz="926" dirty="0">
              <a:latin typeface="Ubuntu" panose="020B0504030602030204" pitchFamily="34" charset="0"/>
            </a:endParaRPr>
          </a:p>
        </p:txBody>
      </p:sp>
      <p:sp>
        <p:nvSpPr>
          <p:cNvPr id="20" name="TextBox 19">
            <a:extLst>
              <a:ext uri="{FF2B5EF4-FFF2-40B4-BE49-F238E27FC236}">
                <a16:creationId xmlns:a16="http://schemas.microsoft.com/office/drawing/2014/main" id="{CF06092E-B2A6-EB41-86F4-7148929817BE}"/>
              </a:ext>
            </a:extLst>
          </p:cNvPr>
          <p:cNvSpPr txBox="1"/>
          <p:nvPr/>
        </p:nvSpPr>
        <p:spPr>
          <a:xfrm>
            <a:off x="231729" y="1958423"/>
            <a:ext cx="3461090" cy="3084306"/>
          </a:xfrm>
          <a:prstGeom prst="rect">
            <a:avLst/>
          </a:prstGeom>
          <a:noFill/>
        </p:spPr>
        <p:txBody>
          <a:bodyPr wrap="square" rtlCol="0">
            <a:spAutoFit/>
          </a:bodyPr>
          <a:lstStyle/>
          <a:p>
            <a:pPr marL="235138" indent="-235138">
              <a:buFont typeface="+mj-lt"/>
              <a:buAutoNum type="arabicPeriod"/>
            </a:pPr>
            <a:r>
              <a:rPr lang="nl-NL" sz="926" dirty="0">
                <a:solidFill>
                  <a:schemeClr val="bg1"/>
                </a:solidFill>
                <a:latin typeface="Ubuntu Light" panose="020B0304030602030204" pitchFamily="34" charset="0"/>
              </a:rPr>
              <a:t>De Scrum Facilitator legt de vier </a:t>
            </a:r>
            <a:r>
              <a:rPr lang="nl-NL" sz="926" dirty="0" err="1">
                <a:solidFill>
                  <a:schemeClr val="bg1"/>
                </a:solidFill>
                <a:latin typeface="Ubuntu Light" panose="020B0304030602030204" pitchFamily="34" charset="0"/>
              </a:rPr>
              <a:t>Key</a:t>
            </a:r>
            <a:r>
              <a:rPr lang="nl-NL" sz="926" dirty="0">
                <a:solidFill>
                  <a:schemeClr val="bg1"/>
                </a:solidFill>
                <a:latin typeface="Ubuntu Light" panose="020B0304030602030204" pitchFamily="34" charset="0"/>
              </a:rPr>
              <a:t> Value </a:t>
            </a:r>
            <a:r>
              <a:rPr lang="nl-NL" sz="926" dirty="0" err="1">
                <a:solidFill>
                  <a:schemeClr val="bg1"/>
                </a:solidFill>
                <a:latin typeface="Ubuntu Light" panose="020B0304030602030204" pitchFamily="34" charset="0"/>
              </a:rPr>
              <a:t>Areas</a:t>
            </a:r>
            <a:r>
              <a:rPr lang="nl-NL" sz="926" dirty="0">
                <a:solidFill>
                  <a:schemeClr val="bg1"/>
                </a:solidFill>
                <a:latin typeface="Ubuntu Light" panose="020B0304030602030204" pitchFamily="34" charset="0"/>
              </a:rPr>
              <a:t> (</a:t>
            </a:r>
            <a:r>
              <a:rPr lang="nl-NL" sz="926" dirty="0" err="1">
                <a:solidFill>
                  <a:schemeClr val="bg1"/>
                </a:solidFill>
                <a:latin typeface="Ubuntu Light" panose="020B0304030602030204" pitchFamily="34" charset="0"/>
              </a:rPr>
              <a:t>KVAs</a:t>
            </a:r>
            <a:r>
              <a:rPr lang="nl-NL" sz="926" dirty="0">
                <a:solidFill>
                  <a:schemeClr val="bg1"/>
                </a:solidFill>
                <a:latin typeface="Ubuntu Light" panose="020B0304030602030204" pitchFamily="34" charset="0"/>
              </a:rPr>
              <a:t>) op een rij op de grond (</a:t>
            </a:r>
            <a:r>
              <a:rPr lang="nl-NL" sz="926" dirty="0" err="1">
                <a:solidFill>
                  <a:schemeClr val="bg1"/>
                </a:solidFill>
                <a:latin typeface="Ubuntu Light" panose="020B0304030602030204" pitchFamily="34" charset="0"/>
              </a:rPr>
              <a:t>Current</a:t>
            </a:r>
            <a:r>
              <a:rPr lang="nl-NL" sz="926" dirty="0">
                <a:solidFill>
                  <a:schemeClr val="bg1"/>
                </a:solidFill>
                <a:latin typeface="Ubuntu Light" panose="020B0304030602030204" pitchFamily="34" charset="0"/>
              </a:rPr>
              <a:t> Value, Time </a:t>
            </a:r>
            <a:r>
              <a:rPr lang="nl-NL" sz="926" dirty="0" err="1">
                <a:solidFill>
                  <a:schemeClr val="bg1"/>
                </a:solidFill>
                <a:latin typeface="Ubuntu Light" panose="020B0304030602030204" pitchFamily="34" charset="0"/>
              </a:rPr>
              <a:t>to</a:t>
            </a:r>
            <a:r>
              <a:rPr lang="nl-NL" sz="926" dirty="0">
                <a:solidFill>
                  <a:schemeClr val="bg1"/>
                </a:solidFill>
                <a:latin typeface="Ubuntu Light" panose="020B0304030602030204" pitchFamily="34" charset="0"/>
              </a:rPr>
              <a:t> Market, </a:t>
            </a:r>
            <a:r>
              <a:rPr lang="nl-NL" sz="926" dirty="0" err="1">
                <a:solidFill>
                  <a:schemeClr val="bg1"/>
                </a:solidFill>
                <a:latin typeface="Ubuntu Light" panose="020B0304030602030204" pitchFamily="34" charset="0"/>
              </a:rPr>
              <a:t>Ability</a:t>
            </a:r>
            <a:r>
              <a:rPr lang="nl-NL" sz="926" dirty="0">
                <a:solidFill>
                  <a:schemeClr val="bg1"/>
                </a:solidFill>
                <a:latin typeface="Ubuntu Light" panose="020B0304030602030204" pitchFamily="34" charset="0"/>
              </a:rPr>
              <a:t> </a:t>
            </a:r>
            <a:r>
              <a:rPr lang="nl-NL" sz="926" dirty="0" err="1">
                <a:solidFill>
                  <a:schemeClr val="bg1"/>
                </a:solidFill>
                <a:latin typeface="Ubuntu Light" panose="020B0304030602030204" pitchFamily="34" charset="0"/>
              </a:rPr>
              <a:t>to</a:t>
            </a:r>
            <a:r>
              <a:rPr lang="nl-NL" sz="926" dirty="0">
                <a:solidFill>
                  <a:schemeClr val="bg1"/>
                </a:solidFill>
                <a:latin typeface="Ubuntu Light" panose="020B0304030602030204" pitchFamily="34" charset="0"/>
              </a:rPr>
              <a:t> </a:t>
            </a:r>
            <a:r>
              <a:rPr lang="nl-NL" sz="926" dirty="0" err="1">
                <a:solidFill>
                  <a:schemeClr val="bg1"/>
                </a:solidFill>
                <a:latin typeface="Ubuntu Light" panose="020B0304030602030204" pitchFamily="34" charset="0"/>
              </a:rPr>
              <a:t>Innovate</a:t>
            </a:r>
            <a:r>
              <a:rPr lang="nl-NL" sz="926" dirty="0">
                <a:solidFill>
                  <a:schemeClr val="bg1"/>
                </a:solidFill>
                <a:latin typeface="Ubuntu Light" panose="020B0304030602030204" pitchFamily="34" charset="0"/>
              </a:rPr>
              <a:t> en </a:t>
            </a:r>
            <a:r>
              <a:rPr lang="nl-NL" sz="926" dirty="0" err="1">
                <a:solidFill>
                  <a:schemeClr val="bg1"/>
                </a:solidFill>
                <a:latin typeface="Ubuntu Light" panose="020B0304030602030204" pitchFamily="34" charset="0"/>
              </a:rPr>
              <a:t>Unrealized</a:t>
            </a:r>
            <a:r>
              <a:rPr lang="nl-NL" sz="926" dirty="0">
                <a:solidFill>
                  <a:schemeClr val="bg1"/>
                </a:solidFill>
                <a:latin typeface="Ubuntu Light" panose="020B0304030602030204" pitchFamily="34" charset="0"/>
              </a:rPr>
              <a:t> Value). Licht elke KVA kort toe aan de deelnemers.</a:t>
            </a:r>
          </a:p>
          <a:p>
            <a:pPr marL="235138" indent="-235138">
              <a:buFont typeface="+mj-lt"/>
              <a:buAutoNum type="arabicPeriod"/>
            </a:pPr>
            <a:r>
              <a:rPr lang="nl-NL" sz="926" dirty="0">
                <a:solidFill>
                  <a:schemeClr val="bg1"/>
                </a:solidFill>
                <a:latin typeface="Ubuntu Light" panose="020B0304030602030204" pitchFamily="34" charset="0"/>
              </a:rPr>
              <a:t>Vorm twee groepen. Geef de ene groep de groene '</a:t>
            </a:r>
            <a:r>
              <a:rPr lang="nl-NL" sz="926" dirty="0" err="1">
                <a:solidFill>
                  <a:schemeClr val="bg1"/>
                </a:solidFill>
                <a:latin typeface="Ubuntu Light" panose="020B0304030602030204" pitchFamily="34" charset="0"/>
              </a:rPr>
              <a:t>Key</a:t>
            </a:r>
            <a:r>
              <a:rPr lang="nl-NL" sz="926" dirty="0">
                <a:solidFill>
                  <a:schemeClr val="bg1"/>
                </a:solidFill>
                <a:latin typeface="Ubuntu Light" panose="020B0304030602030204" pitchFamily="34" charset="0"/>
              </a:rPr>
              <a:t> Value </a:t>
            </a:r>
            <a:r>
              <a:rPr lang="nl-NL" sz="926" dirty="0" err="1">
                <a:solidFill>
                  <a:schemeClr val="bg1"/>
                </a:solidFill>
                <a:latin typeface="Ubuntu Light" panose="020B0304030602030204" pitchFamily="34" charset="0"/>
              </a:rPr>
              <a:t>Measures</a:t>
            </a:r>
            <a:r>
              <a:rPr lang="nl-NL" sz="926" dirty="0">
                <a:solidFill>
                  <a:schemeClr val="bg1"/>
                </a:solidFill>
                <a:latin typeface="Ubuntu Light" panose="020B0304030602030204" pitchFamily="34" charset="0"/>
              </a:rPr>
              <a:t>'-kaarten en de andere groep de overgebleven paarse </a:t>
            </a:r>
            <a:r>
              <a:rPr lang="nl-NL" sz="926" dirty="0" err="1">
                <a:solidFill>
                  <a:schemeClr val="bg1"/>
                </a:solidFill>
                <a:latin typeface="Ubuntu Light" panose="020B0304030602030204" pitchFamily="34" charset="0"/>
              </a:rPr>
              <a:t>KVMs</a:t>
            </a:r>
            <a:r>
              <a:rPr lang="nl-NL" sz="926" dirty="0">
                <a:solidFill>
                  <a:schemeClr val="bg1"/>
                </a:solidFill>
                <a:latin typeface="Ubuntu Light" panose="020B0304030602030204" pitchFamily="34" charset="0"/>
              </a:rPr>
              <a:t>.</a:t>
            </a:r>
          </a:p>
          <a:p>
            <a:pPr marL="235138" indent="-235138">
              <a:buFont typeface="+mj-lt"/>
              <a:buAutoNum type="arabicPeriod"/>
            </a:pPr>
            <a:r>
              <a:rPr lang="nl-NL" sz="926" dirty="0">
                <a:solidFill>
                  <a:schemeClr val="bg1"/>
                </a:solidFill>
                <a:latin typeface="Ubuntu Light" panose="020B0304030602030204" pitchFamily="34" charset="0"/>
              </a:rPr>
              <a:t>Stap 1: Nodig de groepen uit om de </a:t>
            </a:r>
            <a:r>
              <a:rPr lang="nl-NL" sz="926" dirty="0" err="1">
                <a:solidFill>
                  <a:schemeClr val="bg1"/>
                </a:solidFill>
                <a:latin typeface="Ubuntu Light" panose="020B0304030602030204" pitchFamily="34" charset="0"/>
              </a:rPr>
              <a:t>KVMs</a:t>
            </a:r>
            <a:r>
              <a:rPr lang="nl-NL" sz="926" dirty="0">
                <a:solidFill>
                  <a:schemeClr val="bg1"/>
                </a:solidFill>
                <a:latin typeface="Ubuntu Light" panose="020B0304030602030204" pitchFamily="34" charset="0"/>
              </a:rPr>
              <a:t> te bespreken en bij de juiste KVA te plaatsen.</a:t>
            </a:r>
          </a:p>
          <a:p>
            <a:pPr marL="235138" indent="-235138">
              <a:buFont typeface="+mj-lt"/>
              <a:buAutoNum type="arabicPeriod"/>
            </a:pPr>
            <a:r>
              <a:rPr lang="nl-NL" sz="926" dirty="0">
                <a:solidFill>
                  <a:schemeClr val="bg1"/>
                </a:solidFill>
                <a:latin typeface="Ubuntu Light" panose="020B0304030602030204" pitchFamily="34" charset="0"/>
              </a:rPr>
              <a:t>Stap 2: Nodig beide groepen uit om hun resultaat te bespreken en eventueel aan te passen. Zorg er voor dat de kaarten goed liggen voor je verder gaat.</a:t>
            </a:r>
          </a:p>
          <a:p>
            <a:pPr marL="235138" indent="-235138">
              <a:buFont typeface="+mj-lt"/>
              <a:buAutoNum type="arabicPeriod"/>
            </a:pPr>
            <a:r>
              <a:rPr lang="nl-NL" sz="926" dirty="0">
                <a:solidFill>
                  <a:schemeClr val="bg1"/>
                </a:solidFill>
                <a:latin typeface="Ubuntu Light" panose="020B0304030602030204" pitchFamily="34" charset="0"/>
              </a:rPr>
              <a:t>Stap 3: Nodig de deelnemers uit om individueel de </a:t>
            </a:r>
            <a:r>
              <a:rPr lang="nl-NL" sz="926" dirty="0" err="1">
                <a:solidFill>
                  <a:schemeClr val="bg1"/>
                </a:solidFill>
                <a:latin typeface="Ubuntu Light" panose="020B0304030602030204" pitchFamily="34" charset="0"/>
              </a:rPr>
              <a:t>KVMs</a:t>
            </a:r>
            <a:r>
              <a:rPr lang="nl-NL" sz="926" dirty="0">
                <a:solidFill>
                  <a:schemeClr val="bg1"/>
                </a:solidFill>
                <a:latin typeface="Ubuntu Light" panose="020B0304030602030204" pitchFamily="34" charset="0"/>
              </a:rPr>
              <a:t> te bekijken, en er één te kiezen die er voor hen uit springt. (Hier mogen deelnemers ook een eigen KVM verzinnen).</a:t>
            </a:r>
          </a:p>
          <a:p>
            <a:pPr marL="235138" indent="-235138">
              <a:buFont typeface="+mj-lt"/>
              <a:buAutoNum type="arabicPeriod"/>
            </a:pPr>
            <a:r>
              <a:rPr lang="nl-NL" sz="926" dirty="0">
                <a:solidFill>
                  <a:schemeClr val="bg1"/>
                </a:solidFill>
                <a:latin typeface="Ubuntu Light" panose="020B0304030602030204" pitchFamily="34" charset="0"/>
              </a:rPr>
              <a:t>Stap 4: Nodig de deelnemers uit om in groepen van vier verder te gaan. Elke deelnemer vertelt waarom ze deze KVM kiezen, en werkt binnen het groepje samen hoe deze toe te passen. (Wanneer er zelf </a:t>
            </a:r>
            <a:r>
              <a:rPr lang="nl-NL" sz="926" dirty="0" err="1">
                <a:solidFill>
                  <a:schemeClr val="bg1"/>
                </a:solidFill>
                <a:latin typeface="Ubuntu Light" panose="020B0304030602030204" pitchFamily="34" charset="0"/>
              </a:rPr>
              <a:t>KVMs</a:t>
            </a:r>
            <a:r>
              <a:rPr lang="nl-NL" sz="926" dirty="0">
                <a:solidFill>
                  <a:schemeClr val="bg1"/>
                </a:solidFill>
                <a:latin typeface="Ubuntu Light" panose="020B0304030602030204" pitchFamily="34" charset="0"/>
              </a:rPr>
              <a:t> verzonnen zijn, let dan extra goed op dat dit geen schijnwaarde meet, en bespreek eventuele valkuilen).</a:t>
            </a:r>
          </a:p>
        </p:txBody>
      </p:sp>
      <p:sp>
        <p:nvSpPr>
          <p:cNvPr id="21" name="TextBox 20">
            <a:extLst>
              <a:ext uri="{FF2B5EF4-FFF2-40B4-BE49-F238E27FC236}">
                <a16:creationId xmlns:a16="http://schemas.microsoft.com/office/drawing/2014/main" id="{198E9943-4F58-D344-BF0A-1E1F4F8AC017}"/>
              </a:ext>
            </a:extLst>
          </p:cNvPr>
          <p:cNvSpPr txBox="1"/>
          <p:nvPr/>
        </p:nvSpPr>
        <p:spPr>
          <a:xfrm>
            <a:off x="4417129" y="4170607"/>
            <a:ext cx="2850620" cy="892718"/>
          </a:xfrm>
          <a:prstGeom prst="rect">
            <a:avLst/>
          </a:prstGeom>
          <a:noFill/>
        </p:spPr>
        <p:txBody>
          <a:bodyPr wrap="square" rtlCol="0">
            <a:spAutoFit/>
          </a:bodyPr>
          <a:lstStyle/>
          <a:p>
            <a:pPr algn="ctr"/>
            <a:r>
              <a:rPr lang="nl-NL" sz="720" dirty="0">
                <a:solidFill>
                  <a:schemeClr val="bg1"/>
                </a:solidFill>
                <a:latin typeface="Ubuntu Light" panose="020B0304030602030204" pitchFamily="34" charset="0"/>
              </a:rPr>
              <a:t>Leer meer over </a:t>
            </a:r>
            <a:r>
              <a:rPr lang="nl-NL" sz="720" dirty="0" err="1">
                <a:solidFill>
                  <a:schemeClr val="bg1"/>
                </a:solidFill>
                <a:latin typeface="Ubuntu Light" panose="020B0304030602030204" pitchFamily="34" charset="0"/>
              </a:rPr>
              <a:t>Evidence-Based</a:t>
            </a:r>
            <a:r>
              <a:rPr lang="nl-NL" sz="720" dirty="0">
                <a:solidFill>
                  <a:schemeClr val="bg1"/>
                </a:solidFill>
                <a:latin typeface="Ubuntu Light" panose="020B0304030602030204" pitchFamily="34" charset="0"/>
              </a:rPr>
              <a:t> Management (EBM) op </a:t>
            </a:r>
            <a:r>
              <a:rPr lang="nl-NL" sz="720" dirty="0">
                <a:solidFill>
                  <a:schemeClr val="bg1"/>
                </a:solidFill>
                <a:latin typeface="Ubuntu Light" panose="020B0304030602030204" pitchFamily="34" charset="0"/>
                <a:hlinkClick r:id="rId5"/>
              </a:rPr>
              <a:t>http://scrum.org/EBM</a:t>
            </a:r>
            <a:endParaRPr lang="nl-NL" sz="720" dirty="0">
              <a:solidFill>
                <a:schemeClr val="bg1"/>
              </a:solidFill>
              <a:latin typeface="Ubuntu Light" panose="020B0304030602030204" pitchFamily="34" charset="0"/>
            </a:endParaRPr>
          </a:p>
          <a:p>
            <a:pPr algn="ctr"/>
            <a:endParaRPr lang="nl-NL" sz="720" dirty="0">
              <a:solidFill>
                <a:schemeClr val="bg1"/>
              </a:solidFill>
              <a:latin typeface="Ubuntu Light" panose="020B0304030602030204" pitchFamily="34" charset="0"/>
            </a:endParaRPr>
          </a:p>
          <a:p>
            <a:pPr algn="ctr"/>
            <a:r>
              <a:rPr lang="nl-NL" sz="720" dirty="0">
                <a:solidFill>
                  <a:schemeClr val="bg1"/>
                </a:solidFill>
                <a:latin typeface="Ubuntu Light" panose="020B0304030602030204" pitchFamily="34" charset="0"/>
              </a:rPr>
              <a:t>Het Uitkomsten Meten spel (v2.1) is </a:t>
            </a:r>
            <a:r>
              <a:rPr lang="nl-NL" sz="720" dirty="0" err="1">
                <a:solidFill>
                  <a:schemeClr val="bg1"/>
                </a:solidFill>
                <a:latin typeface="Ubuntu Light" panose="020B0304030602030204" pitchFamily="34" charset="0"/>
              </a:rPr>
              <a:t>gelicentieerd</a:t>
            </a:r>
            <a:r>
              <a:rPr lang="nl-NL" sz="720" dirty="0">
                <a:solidFill>
                  <a:schemeClr val="bg1"/>
                </a:solidFill>
                <a:latin typeface="Ubuntu Light" panose="020B0304030602030204" pitchFamily="34" charset="0"/>
              </a:rPr>
              <a:t> onder  </a:t>
            </a:r>
          </a:p>
          <a:p>
            <a:pPr algn="ctr"/>
            <a:r>
              <a:rPr lang="nl-NL" sz="720" dirty="0">
                <a:solidFill>
                  <a:schemeClr val="bg1"/>
                </a:solidFill>
                <a:latin typeface="Ubuntu Light" panose="020B0304030602030204" pitchFamily="34" charset="0"/>
              </a:rPr>
              <a:t>CC BY-NC-SA 4.0</a:t>
            </a:r>
          </a:p>
          <a:p>
            <a:pPr algn="ctr"/>
            <a:r>
              <a:rPr lang="nl-NL" sz="720" dirty="0">
                <a:solidFill>
                  <a:schemeClr val="bg1"/>
                </a:solidFill>
                <a:latin typeface="Ubuntu Light" panose="020B0304030602030204" pitchFamily="34" charset="0"/>
              </a:rPr>
              <a:t>Door Scrum Facilitators</a:t>
            </a:r>
          </a:p>
          <a:p>
            <a:pPr algn="ctr"/>
            <a:r>
              <a:rPr lang="nl-NL" sz="720" dirty="0">
                <a:solidFill>
                  <a:schemeClr val="bg1"/>
                </a:solidFill>
                <a:latin typeface="Ubuntu Light" panose="020B0304030602030204" pitchFamily="34" charset="0"/>
              </a:rPr>
              <a:t>Gebaseerd op de Nederlandse vertaling van de EBM gids 2020</a:t>
            </a:r>
          </a:p>
        </p:txBody>
      </p:sp>
      <p:sp>
        <p:nvSpPr>
          <p:cNvPr id="19" name="TextBox 18">
            <a:extLst>
              <a:ext uri="{FF2B5EF4-FFF2-40B4-BE49-F238E27FC236}">
                <a16:creationId xmlns:a16="http://schemas.microsoft.com/office/drawing/2014/main" id="{595EE125-EFCC-F14F-8498-A6CD8EEF0F59}"/>
              </a:ext>
            </a:extLst>
          </p:cNvPr>
          <p:cNvSpPr txBox="1"/>
          <p:nvPr/>
        </p:nvSpPr>
        <p:spPr>
          <a:xfrm>
            <a:off x="107176" y="234564"/>
            <a:ext cx="3674385" cy="697369"/>
          </a:xfrm>
          <a:prstGeom prst="rect">
            <a:avLst/>
          </a:prstGeom>
          <a:noFill/>
        </p:spPr>
        <p:txBody>
          <a:bodyPr wrap="square" rtlCol="0">
            <a:spAutoFit/>
          </a:bodyPr>
          <a:lstStyle/>
          <a:p>
            <a:pPr algn="ctr"/>
            <a:r>
              <a:rPr lang="nl-NL" sz="3806" b="1" spc="103" dirty="0">
                <a:latin typeface="Marvel" pitchFamily="2" charset="0"/>
              </a:rPr>
              <a:t>FACILITEER HET SPEL</a:t>
            </a:r>
          </a:p>
        </p:txBody>
      </p:sp>
      <p:cxnSp>
        <p:nvCxnSpPr>
          <p:cNvPr id="4" name="Straight Connector 3">
            <a:extLst>
              <a:ext uri="{FF2B5EF4-FFF2-40B4-BE49-F238E27FC236}">
                <a16:creationId xmlns:a16="http://schemas.microsoft.com/office/drawing/2014/main" id="{68785FFA-7409-D846-8C87-4C5E3E391542}"/>
              </a:ext>
            </a:extLst>
          </p:cNvPr>
          <p:cNvCxnSpPr/>
          <p:nvPr/>
        </p:nvCxnSpPr>
        <p:spPr>
          <a:xfrm>
            <a:off x="3887787" y="331410"/>
            <a:ext cx="0" cy="481416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91064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BE265C-8500-8797-81E5-3601EA25D48A}"/>
              </a:ext>
            </a:extLst>
          </p:cNvPr>
          <p:cNvSpPr>
            <a:spLocks noGrp="1"/>
          </p:cNvSpPr>
          <p:nvPr>
            <p:ph type="title"/>
          </p:nvPr>
        </p:nvSpPr>
        <p:spPr/>
        <p:txBody>
          <a:bodyPr/>
          <a:lstStyle/>
          <a:p>
            <a:r>
              <a:rPr lang="en-GB" sz="4800" dirty="0" err="1"/>
              <a:t>Aantal</a:t>
            </a:r>
            <a:r>
              <a:rPr lang="en-GB" sz="4800" dirty="0"/>
              <a:t> </a:t>
            </a:r>
            <a:r>
              <a:rPr lang="en-GB" sz="4800" dirty="0" err="1"/>
              <a:t>geïnstalleerde</a:t>
            </a:r>
            <a:r>
              <a:rPr lang="en-GB" sz="4800" dirty="0"/>
              <a:t> </a:t>
            </a:r>
            <a:r>
              <a:rPr lang="en-GB" sz="4800" dirty="0" err="1"/>
              <a:t>versies</a:t>
            </a:r>
            <a:endParaRPr lang="en-NL" dirty="0"/>
          </a:p>
        </p:txBody>
      </p:sp>
    </p:spTree>
    <p:extLst>
      <p:ext uri="{BB962C8B-B14F-4D97-AF65-F5344CB8AC3E}">
        <p14:creationId xmlns:p14="http://schemas.microsoft.com/office/powerpoint/2010/main" val="3139756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F1F38B-45AE-F79F-E374-F72B3E97F7A5}"/>
              </a:ext>
            </a:extLst>
          </p:cNvPr>
          <p:cNvSpPr>
            <a:spLocks noGrp="1"/>
          </p:cNvSpPr>
          <p:nvPr>
            <p:ph type="title"/>
          </p:nvPr>
        </p:nvSpPr>
        <p:spPr/>
        <p:txBody>
          <a:bodyPr/>
          <a:lstStyle/>
          <a:p>
            <a:r>
              <a:rPr lang="en-GB" sz="4800" dirty="0" err="1"/>
              <a:t>Gewenste</a:t>
            </a:r>
            <a:r>
              <a:rPr lang="en-GB" sz="4800" dirty="0"/>
              <a:t> </a:t>
            </a:r>
            <a:r>
              <a:rPr lang="en-GB" sz="4800" dirty="0" err="1"/>
              <a:t>klantervaring</a:t>
            </a:r>
            <a:r>
              <a:rPr lang="en-GB" sz="4800" dirty="0"/>
              <a:t> of -</a:t>
            </a:r>
            <a:r>
              <a:rPr lang="en-GB" sz="4800" dirty="0" err="1"/>
              <a:t>tevredenheid</a:t>
            </a:r>
            <a:endParaRPr lang="en-NL" dirty="0"/>
          </a:p>
        </p:txBody>
      </p:sp>
    </p:spTree>
    <p:extLst>
      <p:ext uri="{BB962C8B-B14F-4D97-AF65-F5344CB8AC3E}">
        <p14:creationId xmlns:p14="http://schemas.microsoft.com/office/powerpoint/2010/main" val="5413696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F1F38B-45AE-F79F-E374-F72B3E97F7A5}"/>
              </a:ext>
            </a:extLst>
          </p:cNvPr>
          <p:cNvSpPr>
            <a:spLocks noGrp="1"/>
          </p:cNvSpPr>
          <p:nvPr>
            <p:ph type="title"/>
          </p:nvPr>
        </p:nvSpPr>
        <p:spPr/>
        <p:txBody>
          <a:bodyPr/>
          <a:lstStyle/>
          <a:p>
            <a:r>
              <a:rPr lang="en-GB" sz="4800" dirty="0" err="1"/>
              <a:t>Gewenste</a:t>
            </a:r>
            <a:r>
              <a:rPr lang="en-GB" sz="4800" dirty="0"/>
              <a:t> </a:t>
            </a:r>
            <a:r>
              <a:rPr lang="en-GB" sz="4800" dirty="0" err="1"/>
              <a:t>klantervaring</a:t>
            </a:r>
            <a:r>
              <a:rPr lang="en-GB" sz="4800" dirty="0"/>
              <a:t> of -</a:t>
            </a:r>
            <a:r>
              <a:rPr lang="en-GB" sz="4800" dirty="0" err="1"/>
              <a:t>tevredenheid</a:t>
            </a:r>
            <a:endParaRPr lang="en-NL" dirty="0"/>
          </a:p>
        </p:txBody>
      </p:sp>
    </p:spTree>
    <p:extLst>
      <p:ext uri="{BB962C8B-B14F-4D97-AF65-F5344CB8AC3E}">
        <p14:creationId xmlns:p14="http://schemas.microsoft.com/office/powerpoint/2010/main" val="37889236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6BBB39-0D68-D5DC-6FB8-F17533C56912}"/>
              </a:ext>
            </a:extLst>
          </p:cNvPr>
          <p:cNvSpPr>
            <a:spLocks noGrp="1"/>
          </p:cNvSpPr>
          <p:nvPr>
            <p:ph type="title"/>
          </p:nvPr>
        </p:nvSpPr>
        <p:spPr/>
        <p:txBody>
          <a:bodyPr/>
          <a:lstStyle/>
          <a:p>
            <a:r>
              <a:rPr lang="en-GB" sz="4800" dirty="0" err="1"/>
              <a:t>Belemmerings-periode</a:t>
            </a:r>
            <a:endParaRPr lang="en-NL" dirty="0"/>
          </a:p>
        </p:txBody>
      </p:sp>
    </p:spTree>
    <p:extLst>
      <p:ext uri="{BB962C8B-B14F-4D97-AF65-F5344CB8AC3E}">
        <p14:creationId xmlns:p14="http://schemas.microsoft.com/office/powerpoint/2010/main" val="1130823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6BBB39-0D68-D5DC-6FB8-F17533C56912}"/>
              </a:ext>
            </a:extLst>
          </p:cNvPr>
          <p:cNvSpPr>
            <a:spLocks noGrp="1"/>
          </p:cNvSpPr>
          <p:nvPr>
            <p:ph type="title"/>
          </p:nvPr>
        </p:nvSpPr>
        <p:spPr/>
        <p:txBody>
          <a:bodyPr/>
          <a:lstStyle/>
          <a:p>
            <a:r>
              <a:rPr lang="en-GB" sz="4800" dirty="0" err="1"/>
              <a:t>Belemmerings-periode</a:t>
            </a:r>
            <a:endParaRPr lang="en-NL" dirty="0"/>
          </a:p>
        </p:txBody>
      </p:sp>
    </p:spTree>
    <p:extLst>
      <p:ext uri="{BB962C8B-B14F-4D97-AF65-F5344CB8AC3E}">
        <p14:creationId xmlns:p14="http://schemas.microsoft.com/office/powerpoint/2010/main" val="4212744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FB69B2-6B01-41DB-9E47-164EE19E56AD}"/>
              </a:ext>
            </a:extLst>
          </p:cNvPr>
          <p:cNvSpPr>
            <a:spLocks noGrp="1"/>
          </p:cNvSpPr>
          <p:nvPr>
            <p:ph type="title"/>
          </p:nvPr>
        </p:nvSpPr>
        <p:spPr/>
        <p:txBody>
          <a:bodyPr/>
          <a:lstStyle/>
          <a:p>
            <a:r>
              <a:rPr lang="en-GB" sz="4800" dirty="0"/>
              <a:t>Bouw- </a:t>
            </a:r>
            <a:r>
              <a:rPr lang="en-GB" sz="4800" dirty="0" err="1"/>
              <a:t>en</a:t>
            </a:r>
            <a:r>
              <a:rPr lang="en-GB" sz="4800" dirty="0"/>
              <a:t> </a:t>
            </a:r>
            <a:r>
              <a:rPr lang="en-GB" sz="4800" dirty="0" err="1"/>
              <a:t>integratiefrequentie</a:t>
            </a:r>
            <a:endParaRPr lang="en-NL" dirty="0"/>
          </a:p>
        </p:txBody>
      </p:sp>
    </p:spTree>
    <p:extLst>
      <p:ext uri="{BB962C8B-B14F-4D97-AF65-F5344CB8AC3E}">
        <p14:creationId xmlns:p14="http://schemas.microsoft.com/office/powerpoint/2010/main" val="10319833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FB69B2-6B01-41DB-9E47-164EE19E56AD}"/>
              </a:ext>
            </a:extLst>
          </p:cNvPr>
          <p:cNvSpPr>
            <a:spLocks noGrp="1"/>
          </p:cNvSpPr>
          <p:nvPr>
            <p:ph type="title"/>
          </p:nvPr>
        </p:nvSpPr>
        <p:spPr/>
        <p:txBody>
          <a:bodyPr/>
          <a:lstStyle/>
          <a:p>
            <a:r>
              <a:rPr lang="en-GB" sz="4800" dirty="0"/>
              <a:t>Bouw- </a:t>
            </a:r>
            <a:r>
              <a:rPr lang="en-GB" sz="4800" dirty="0" err="1"/>
              <a:t>en</a:t>
            </a:r>
            <a:r>
              <a:rPr lang="en-GB" sz="4800" dirty="0"/>
              <a:t> </a:t>
            </a:r>
            <a:r>
              <a:rPr lang="en-GB" sz="4800" dirty="0" err="1"/>
              <a:t>integratiefrequentie</a:t>
            </a:r>
            <a:endParaRPr lang="en-NL" dirty="0"/>
          </a:p>
        </p:txBody>
      </p:sp>
    </p:spTree>
    <p:extLst>
      <p:ext uri="{BB962C8B-B14F-4D97-AF65-F5344CB8AC3E}">
        <p14:creationId xmlns:p14="http://schemas.microsoft.com/office/powerpoint/2010/main" val="24026325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82F813-92F7-F358-452B-8F2C46FC2A20}"/>
              </a:ext>
            </a:extLst>
          </p:cNvPr>
          <p:cNvSpPr>
            <a:spLocks noGrp="1"/>
          </p:cNvSpPr>
          <p:nvPr>
            <p:ph type="title"/>
          </p:nvPr>
        </p:nvSpPr>
        <p:spPr/>
        <p:txBody>
          <a:bodyPr/>
          <a:lstStyle/>
          <a:p>
            <a:r>
              <a:rPr lang="en-GB" sz="4800" dirty="0" err="1"/>
              <a:t>Omschakeltijd</a:t>
            </a:r>
            <a:endParaRPr lang="en-NL" dirty="0"/>
          </a:p>
        </p:txBody>
      </p:sp>
    </p:spTree>
    <p:extLst>
      <p:ext uri="{BB962C8B-B14F-4D97-AF65-F5344CB8AC3E}">
        <p14:creationId xmlns:p14="http://schemas.microsoft.com/office/powerpoint/2010/main" val="371968255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82F813-92F7-F358-452B-8F2C46FC2A20}"/>
              </a:ext>
            </a:extLst>
          </p:cNvPr>
          <p:cNvSpPr>
            <a:spLocks noGrp="1"/>
          </p:cNvSpPr>
          <p:nvPr>
            <p:ph type="title"/>
          </p:nvPr>
        </p:nvSpPr>
        <p:spPr/>
        <p:txBody>
          <a:bodyPr/>
          <a:lstStyle/>
          <a:p>
            <a:r>
              <a:rPr lang="en-GB" sz="4800" dirty="0" err="1"/>
              <a:t>Omschakeltijd</a:t>
            </a:r>
            <a:endParaRPr lang="en-NL" dirty="0"/>
          </a:p>
        </p:txBody>
      </p:sp>
    </p:spTree>
    <p:extLst>
      <p:ext uri="{BB962C8B-B14F-4D97-AF65-F5344CB8AC3E}">
        <p14:creationId xmlns:p14="http://schemas.microsoft.com/office/powerpoint/2010/main" val="38960040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C262C7-83D0-DBFC-51A9-76C75A38B95D}"/>
              </a:ext>
            </a:extLst>
          </p:cNvPr>
          <p:cNvSpPr>
            <a:spLocks noGrp="1"/>
          </p:cNvSpPr>
          <p:nvPr>
            <p:ph type="title"/>
          </p:nvPr>
        </p:nvSpPr>
        <p:spPr/>
        <p:txBody>
          <a:bodyPr/>
          <a:lstStyle/>
          <a:p>
            <a:r>
              <a:rPr lang="en-GB" sz="4800" dirty="0" err="1"/>
              <a:t>Aantal</a:t>
            </a:r>
            <a:r>
              <a:rPr lang="en-GB" sz="4800" dirty="0"/>
              <a:t> </a:t>
            </a:r>
            <a:r>
              <a:rPr lang="en-GB" sz="4800" dirty="0" err="1"/>
              <a:t>productiefouten</a:t>
            </a:r>
            <a:endParaRPr lang="en-NL" dirty="0"/>
          </a:p>
        </p:txBody>
      </p:sp>
    </p:spTree>
    <p:extLst>
      <p:ext uri="{BB962C8B-B14F-4D97-AF65-F5344CB8AC3E}">
        <p14:creationId xmlns:p14="http://schemas.microsoft.com/office/powerpoint/2010/main" val="7964502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ounded Rectangle 8">
            <a:extLst>
              <a:ext uri="{FF2B5EF4-FFF2-40B4-BE49-F238E27FC236}">
                <a16:creationId xmlns:a16="http://schemas.microsoft.com/office/drawing/2014/main" id="{80A414F0-FCE5-2E45-A339-248A82CA3769}"/>
              </a:ext>
            </a:extLst>
          </p:cNvPr>
          <p:cNvSpPr/>
          <p:nvPr/>
        </p:nvSpPr>
        <p:spPr>
          <a:xfrm>
            <a:off x="-211217" y="860119"/>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23"/>
          </a:p>
        </p:txBody>
      </p:sp>
      <p:sp>
        <p:nvSpPr>
          <p:cNvPr id="10" name="Rounded Rectangle 9">
            <a:extLst>
              <a:ext uri="{FF2B5EF4-FFF2-40B4-BE49-F238E27FC236}">
                <a16:creationId xmlns:a16="http://schemas.microsoft.com/office/drawing/2014/main" id="{2333F93C-0F67-C146-84E2-9B869646EE60}"/>
              </a:ext>
            </a:extLst>
          </p:cNvPr>
          <p:cNvSpPr/>
          <p:nvPr/>
        </p:nvSpPr>
        <p:spPr>
          <a:xfrm>
            <a:off x="-210990" y="1431329"/>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23"/>
          </a:p>
        </p:txBody>
      </p:sp>
      <p:sp>
        <p:nvSpPr>
          <p:cNvPr id="11" name="Rounded Rectangle 10">
            <a:extLst>
              <a:ext uri="{FF2B5EF4-FFF2-40B4-BE49-F238E27FC236}">
                <a16:creationId xmlns:a16="http://schemas.microsoft.com/office/drawing/2014/main" id="{AA9F6613-2A28-7048-A742-95677A05CBD2}"/>
              </a:ext>
            </a:extLst>
          </p:cNvPr>
          <p:cNvSpPr/>
          <p:nvPr/>
        </p:nvSpPr>
        <p:spPr>
          <a:xfrm>
            <a:off x="-211217" y="2002552"/>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23"/>
          </a:p>
        </p:txBody>
      </p:sp>
      <p:sp>
        <p:nvSpPr>
          <p:cNvPr id="12" name="Rounded Rectangle 11">
            <a:extLst>
              <a:ext uri="{FF2B5EF4-FFF2-40B4-BE49-F238E27FC236}">
                <a16:creationId xmlns:a16="http://schemas.microsoft.com/office/drawing/2014/main" id="{2035461B-5D95-774C-8E4D-3CB256D762EA}"/>
              </a:ext>
            </a:extLst>
          </p:cNvPr>
          <p:cNvSpPr/>
          <p:nvPr/>
        </p:nvSpPr>
        <p:spPr>
          <a:xfrm>
            <a:off x="-210990" y="2573767"/>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23"/>
          </a:p>
        </p:txBody>
      </p:sp>
      <p:sp>
        <p:nvSpPr>
          <p:cNvPr id="13" name="Rounded Rectangle 12">
            <a:extLst>
              <a:ext uri="{FF2B5EF4-FFF2-40B4-BE49-F238E27FC236}">
                <a16:creationId xmlns:a16="http://schemas.microsoft.com/office/drawing/2014/main" id="{F78111FD-544B-3749-B4C7-6C0601A72685}"/>
              </a:ext>
            </a:extLst>
          </p:cNvPr>
          <p:cNvSpPr/>
          <p:nvPr/>
        </p:nvSpPr>
        <p:spPr>
          <a:xfrm>
            <a:off x="-205689" y="3144985"/>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23"/>
          </a:p>
        </p:txBody>
      </p:sp>
      <p:sp>
        <p:nvSpPr>
          <p:cNvPr id="16" name="Rounded Rectangle 15">
            <a:extLst>
              <a:ext uri="{FF2B5EF4-FFF2-40B4-BE49-F238E27FC236}">
                <a16:creationId xmlns:a16="http://schemas.microsoft.com/office/drawing/2014/main" id="{74B1E9C1-F51F-E349-A7D6-273F919A86DE}"/>
              </a:ext>
            </a:extLst>
          </p:cNvPr>
          <p:cNvSpPr/>
          <p:nvPr/>
        </p:nvSpPr>
        <p:spPr>
          <a:xfrm>
            <a:off x="-211217" y="3716202"/>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23"/>
          </a:p>
        </p:txBody>
      </p:sp>
      <p:sp>
        <p:nvSpPr>
          <p:cNvPr id="18" name="Rounded Rectangle 17">
            <a:extLst>
              <a:ext uri="{FF2B5EF4-FFF2-40B4-BE49-F238E27FC236}">
                <a16:creationId xmlns:a16="http://schemas.microsoft.com/office/drawing/2014/main" id="{6BB192FA-7562-6C45-B5B6-0487D9CB90FC}"/>
              </a:ext>
            </a:extLst>
          </p:cNvPr>
          <p:cNvSpPr/>
          <p:nvPr/>
        </p:nvSpPr>
        <p:spPr>
          <a:xfrm>
            <a:off x="-205121" y="4287418"/>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23"/>
          </a:p>
        </p:txBody>
      </p:sp>
      <p:sp>
        <p:nvSpPr>
          <p:cNvPr id="19" name="Rounded Rectangle 18">
            <a:extLst>
              <a:ext uri="{FF2B5EF4-FFF2-40B4-BE49-F238E27FC236}">
                <a16:creationId xmlns:a16="http://schemas.microsoft.com/office/drawing/2014/main" id="{DFF58212-847B-D248-84DE-5532419AD67A}"/>
              </a:ext>
            </a:extLst>
          </p:cNvPr>
          <p:cNvSpPr/>
          <p:nvPr/>
        </p:nvSpPr>
        <p:spPr>
          <a:xfrm>
            <a:off x="7558069" y="860114"/>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23"/>
          </a:p>
        </p:txBody>
      </p:sp>
      <p:sp>
        <p:nvSpPr>
          <p:cNvPr id="20" name="Rounded Rectangle 19">
            <a:extLst>
              <a:ext uri="{FF2B5EF4-FFF2-40B4-BE49-F238E27FC236}">
                <a16:creationId xmlns:a16="http://schemas.microsoft.com/office/drawing/2014/main" id="{8C0CF75B-D58A-4840-8464-3D74529F5933}"/>
              </a:ext>
            </a:extLst>
          </p:cNvPr>
          <p:cNvSpPr/>
          <p:nvPr/>
        </p:nvSpPr>
        <p:spPr>
          <a:xfrm>
            <a:off x="7558069" y="1431329"/>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23"/>
          </a:p>
        </p:txBody>
      </p:sp>
      <p:sp>
        <p:nvSpPr>
          <p:cNvPr id="21" name="Rounded Rectangle 20">
            <a:extLst>
              <a:ext uri="{FF2B5EF4-FFF2-40B4-BE49-F238E27FC236}">
                <a16:creationId xmlns:a16="http://schemas.microsoft.com/office/drawing/2014/main" id="{66339E88-CF46-694D-8472-C7F78C4EBDDB}"/>
              </a:ext>
            </a:extLst>
          </p:cNvPr>
          <p:cNvSpPr/>
          <p:nvPr/>
        </p:nvSpPr>
        <p:spPr>
          <a:xfrm>
            <a:off x="7558262" y="2002550"/>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23"/>
          </a:p>
        </p:txBody>
      </p:sp>
      <p:sp>
        <p:nvSpPr>
          <p:cNvPr id="22" name="Rounded Rectangle 21">
            <a:extLst>
              <a:ext uri="{FF2B5EF4-FFF2-40B4-BE49-F238E27FC236}">
                <a16:creationId xmlns:a16="http://schemas.microsoft.com/office/drawing/2014/main" id="{EE08CE49-2BDF-7E47-93A6-34A667AEB601}"/>
              </a:ext>
            </a:extLst>
          </p:cNvPr>
          <p:cNvSpPr/>
          <p:nvPr/>
        </p:nvSpPr>
        <p:spPr>
          <a:xfrm>
            <a:off x="7558069" y="2573767"/>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23"/>
          </a:p>
        </p:txBody>
      </p:sp>
      <p:sp>
        <p:nvSpPr>
          <p:cNvPr id="23" name="Rounded Rectangle 22">
            <a:extLst>
              <a:ext uri="{FF2B5EF4-FFF2-40B4-BE49-F238E27FC236}">
                <a16:creationId xmlns:a16="http://schemas.microsoft.com/office/drawing/2014/main" id="{0B4B9A8D-960F-1A49-BC4D-3FC55095C91E}"/>
              </a:ext>
            </a:extLst>
          </p:cNvPr>
          <p:cNvSpPr/>
          <p:nvPr/>
        </p:nvSpPr>
        <p:spPr>
          <a:xfrm>
            <a:off x="7558069" y="3144984"/>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23"/>
          </a:p>
        </p:txBody>
      </p:sp>
      <p:sp>
        <p:nvSpPr>
          <p:cNvPr id="24" name="Rounded Rectangle 23">
            <a:extLst>
              <a:ext uri="{FF2B5EF4-FFF2-40B4-BE49-F238E27FC236}">
                <a16:creationId xmlns:a16="http://schemas.microsoft.com/office/drawing/2014/main" id="{90B90E96-DA65-3844-A895-A8E4275F2E9E}"/>
              </a:ext>
            </a:extLst>
          </p:cNvPr>
          <p:cNvSpPr/>
          <p:nvPr/>
        </p:nvSpPr>
        <p:spPr>
          <a:xfrm>
            <a:off x="7558069" y="3716198"/>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23"/>
          </a:p>
        </p:txBody>
      </p:sp>
      <p:sp>
        <p:nvSpPr>
          <p:cNvPr id="25" name="Rounded Rectangle 24">
            <a:extLst>
              <a:ext uri="{FF2B5EF4-FFF2-40B4-BE49-F238E27FC236}">
                <a16:creationId xmlns:a16="http://schemas.microsoft.com/office/drawing/2014/main" id="{5950A2A1-25A0-624E-8059-D651F019971A}"/>
              </a:ext>
            </a:extLst>
          </p:cNvPr>
          <p:cNvSpPr/>
          <p:nvPr/>
        </p:nvSpPr>
        <p:spPr>
          <a:xfrm>
            <a:off x="7558068" y="4287411"/>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23"/>
          </a:p>
        </p:txBody>
      </p:sp>
      <p:sp>
        <p:nvSpPr>
          <p:cNvPr id="4" name="Text Placeholder 3">
            <a:extLst>
              <a:ext uri="{FF2B5EF4-FFF2-40B4-BE49-F238E27FC236}">
                <a16:creationId xmlns:a16="http://schemas.microsoft.com/office/drawing/2014/main" id="{19DE9008-4FFB-A54C-9DDE-D12C206A8568}"/>
              </a:ext>
            </a:extLst>
          </p:cNvPr>
          <p:cNvSpPr>
            <a:spLocks noGrp="1"/>
          </p:cNvSpPr>
          <p:nvPr>
            <p:ph type="body" sz="quarter" idx="10"/>
          </p:nvPr>
        </p:nvSpPr>
        <p:spPr/>
        <p:txBody>
          <a:bodyPr/>
          <a:lstStyle/>
          <a:p>
            <a:r>
              <a:rPr lang="en-NL" dirty="0"/>
              <a:t>Huidige Waarde: De waarde die het product op dit moment levert</a:t>
            </a:r>
          </a:p>
        </p:txBody>
      </p:sp>
      <p:sp>
        <p:nvSpPr>
          <p:cNvPr id="28" name="Title 2">
            <a:extLst>
              <a:ext uri="{FF2B5EF4-FFF2-40B4-BE49-F238E27FC236}">
                <a16:creationId xmlns:a16="http://schemas.microsoft.com/office/drawing/2014/main" id="{29441B78-E0E3-7748-A1B6-8AF8EA04594B}"/>
              </a:ext>
            </a:extLst>
          </p:cNvPr>
          <p:cNvSpPr>
            <a:spLocks noGrp="1"/>
          </p:cNvSpPr>
          <p:nvPr>
            <p:ph type="title"/>
          </p:nvPr>
        </p:nvSpPr>
        <p:spPr>
          <a:xfrm>
            <a:off x="1123329" y="2265482"/>
            <a:ext cx="5607059" cy="1085611"/>
          </a:xfrm>
        </p:spPr>
        <p:txBody>
          <a:bodyPr/>
          <a:lstStyle/>
          <a:p>
            <a:r>
              <a:rPr lang="en-NL" dirty="0"/>
              <a:t>CURRENT VALUE</a:t>
            </a:r>
          </a:p>
        </p:txBody>
      </p:sp>
    </p:spTree>
    <p:extLst>
      <p:ext uri="{BB962C8B-B14F-4D97-AF65-F5344CB8AC3E}">
        <p14:creationId xmlns:p14="http://schemas.microsoft.com/office/powerpoint/2010/main" val="295508482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C262C7-83D0-DBFC-51A9-76C75A38B95D}"/>
              </a:ext>
            </a:extLst>
          </p:cNvPr>
          <p:cNvSpPr>
            <a:spLocks noGrp="1"/>
          </p:cNvSpPr>
          <p:nvPr>
            <p:ph type="title"/>
          </p:nvPr>
        </p:nvSpPr>
        <p:spPr/>
        <p:txBody>
          <a:bodyPr/>
          <a:lstStyle/>
          <a:p>
            <a:r>
              <a:rPr lang="en-GB" sz="4800" dirty="0" err="1"/>
              <a:t>Aantal</a:t>
            </a:r>
            <a:r>
              <a:rPr lang="en-GB" sz="4800" dirty="0"/>
              <a:t> </a:t>
            </a:r>
            <a:r>
              <a:rPr lang="en-GB" sz="4800" dirty="0" err="1"/>
              <a:t>productiefouten</a:t>
            </a:r>
            <a:endParaRPr lang="en-NL" dirty="0"/>
          </a:p>
        </p:txBody>
      </p:sp>
    </p:spTree>
    <p:extLst>
      <p:ext uri="{BB962C8B-B14F-4D97-AF65-F5344CB8AC3E}">
        <p14:creationId xmlns:p14="http://schemas.microsoft.com/office/powerpoint/2010/main" val="161714929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75D3B8-935E-EC89-C804-C9316B5C7BE4}"/>
              </a:ext>
            </a:extLst>
          </p:cNvPr>
          <p:cNvSpPr>
            <a:spLocks noGrp="1"/>
          </p:cNvSpPr>
          <p:nvPr>
            <p:ph type="title"/>
          </p:nvPr>
        </p:nvSpPr>
        <p:spPr/>
        <p:txBody>
          <a:bodyPr/>
          <a:lstStyle/>
          <a:p>
            <a:r>
              <a:rPr lang="en-GB" sz="4800" dirty="0"/>
              <a:t>Release-</a:t>
            </a:r>
            <a:r>
              <a:rPr lang="en-GB" sz="4800" dirty="0" err="1"/>
              <a:t>stabilisatieperiode</a:t>
            </a:r>
            <a:endParaRPr lang="en-NL" dirty="0"/>
          </a:p>
        </p:txBody>
      </p:sp>
    </p:spTree>
    <p:extLst>
      <p:ext uri="{BB962C8B-B14F-4D97-AF65-F5344CB8AC3E}">
        <p14:creationId xmlns:p14="http://schemas.microsoft.com/office/powerpoint/2010/main" val="21848629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75D3B8-935E-EC89-C804-C9316B5C7BE4}"/>
              </a:ext>
            </a:extLst>
          </p:cNvPr>
          <p:cNvSpPr>
            <a:spLocks noGrp="1"/>
          </p:cNvSpPr>
          <p:nvPr>
            <p:ph type="title"/>
          </p:nvPr>
        </p:nvSpPr>
        <p:spPr/>
        <p:txBody>
          <a:bodyPr/>
          <a:lstStyle/>
          <a:p>
            <a:r>
              <a:rPr lang="en-GB" sz="4800" dirty="0"/>
              <a:t>Release-</a:t>
            </a:r>
            <a:r>
              <a:rPr lang="en-GB" sz="4800" dirty="0" err="1"/>
              <a:t>stabilisatieperiode</a:t>
            </a:r>
            <a:endParaRPr lang="en-NL" dirty="0"/>
          </a:p>
        </p:txBody>
      </p:sp>
    </p:spTree>
    <p:extLst>
      <p:ext uri="{BB962C8B-B14F-4D97-AF65-F5344CB8AC3E}">
        <p14:creationId xmlns:p14="http://schemas.microsoft.com/office/powerpoint/2010/main" val="39223293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48BAFE-A7A8-3E6B-8958-9D62CABAE50D}"/>
              </a:ext>
            </a:extLst>
          </p:cNvPr>
          <p:cNvSpPr>
            <a:spLocks noGrp="1"/>
          </p:cNvSpPr>
          <p:nvPr>
            <p:ph type="title"/>
          </p:nvPr>
        </p:nvSpPr>
        <p:spPr/>
        <p:txBody>
          <a:bodyPr/>
          <a:lstStyle/>
          <a:p>
            <a:r>
              <a:rPr lang="en-GB" sz="4800" dirty="0" err="1"/>
              <a:t>Aanlooptijd</a:t>
            </a:r>
            <a:r>
              <a:rPr lang="en-GB" sz="4800" dirty="0"/>
              <a:t> </a:t>
            </a:r>
            <a:r>
              <a:rPr lang="en-GB" sz="4800" dirty="0" err="1"/>
              <a:t>voor</a:t>
            </a:r>
            <a:r>
              <a:rPr lang="en-GB" sz="4800" dirty="0"/>
              <a:t> </a:t>
            </a:r>
            <a:r>
              <a:rPr lang="en-GB" sz="4800" dirty="0" err="1"/>
              <a:t>codewijzigingen</a:t>
            </a:r>
            <a:r>
              <a:rPr lang="en-GB" sz="4800" dirty="0"/>
              <a:t> </a:t>
            </a:r>
            <a:endParaRPr lang="en-NL" dirty="0"/>
          </a:p>
        </p:txBody>
      </p:sp>
    </p:spTree>
    <p:extLst>
      <p:ext uri="{BB962C8B-B14F-4D97-AF65-F5344CB8AC3E}">
        <p14:creationId xmlns:p14="http://schemas.microsoft.com/office/powerpoint/2010/main" val="22705685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48BAFE-A7A8-3E6B-8958-9D62CABAE50D}"/>
              </a:ext>
            </a:extLst>
          </p:cNvPr>
          <p:cNvSpPr>
            <a:spLocks noGrp="1"/>
          </p:cNvSpPr>
          <p:nvPr>
            <p:ph type="title"/>
          </p:nvPr>
        </p:nvSpPr>
        <p:spPr/>
        <p:txBody>
          <a:bodyPr/>
          <a:lstStyle/>
          <a:p>
            <a:r>
              <a:rPr lang="en-GB" sz="4800" dirty="0" err="1"/>
              <a:t>Aanlooptijd</a:t>
            </a:r>
            <a:r>
              <a:rPr lang="en-GB" sz="4800" dirty="0"/>
              <a:t> </a:t>
            </a:r>
            <a:r>
              <a:rPr lang="en-GB" sz="4800" dirty="0" err="1"/>
              <a:t>voor</a:t>
            </a:r>
            <a:r>
              <a:rPr lang="en-GB" sz="4800" dirty="0"/>
              <a:t> </a:t>
            </a:r>
            <a:r>
              <a:rPr lang="en-GB" sz="4800" dirty="0" err="1"/>
              <a:t>codewijzigingen</a:t>
            </a:r>
            <a:r>
              <a:rPr lang="en-GB" sz="4800" dirty="0"/>
              <a:t> </a:t>
            </a:r>
            <a:endParaRPr lang="en-NL" dirty="0"/>
          </a:p>
        </p:txBody>
      </p:sp>
    </p:spTree>
    <p:extLst>
      <p:ext uri="{BB962C8B-B14F-4D97-AF65-F5344CB8AC3E}">
        <p14:creationId xmlns:p14="http://schemas.microsoft.com/office/powerpoint/2010/main" val="387923190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1082C8-F53C-2EF3-3519-AD2CEC8EEA71}"/>
              </a:ext>
            </a:extLst>
          </p:cNvPr>
          <p:cNvSpPr>
            <a:spLocks noGrp="1"/>
          </p:cNvSpPr>
          <p:nvPr>
            <p:ph type="title"/>
          </p:nvPr>
        </p:nvSpPr>
        <p:spPr/>
        <p:txBody>
          <a:bodyPr/>
          <a:lstStyle/>
          <a:p>
            <a:r>
              <a:rPr lang="en-NL" sz="4800" dirty="0"/>
              <a:t>Marktaandeel</a:t>
            </a:r>
            <a:endParaRPr lang="en-NL" dirty="0"/>
          </a:p>
        </p:txBody>
      </p:sp>
    </p:spTree>
    <p:extLst>
      <p:ext uri="{BB962C8B-B14F-4D97-AF65-F5344CB8AC3E}">
        <p14:creationId xmlns:p14="http://schemas.microsoft.com/office/powerpoint/2010/main" val="7548719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1082C8-F53C-2EF3-3519-AD2CEC8EEA71}"/>
              </a:ext>
            </a:extLst>
          </p:cNvPr>
          <p:cNvSpPr>
            <a:spLocks noGrp="1"/>
          </p:cNvSpPr>
          <p:nvPr>
            <p:ph type="title"/>
          </p:nvPr>
        </p:nvSpPr>
        <p:spPr/>
        <p:txBody>
          <a:bodyPr/>
          <a:lstStyle/>
          <a:p>
            <a:r>
              <a:rPr lang="en-NL" sz="4800" dirty="0"/>
              <a:t>Marktaandeel</a:t>
            </a:r>
            <a:endParaRPr lang="en-NL" dirty="0"/>
          </a:p>
        </p:txBody>
      </p:sp>
    </p:spTree>
    <p:extLst>
      <p:ext uri="{BB962C8B-B14F-4D97-AF65-F5344CB8AC3E}">
        <p14:creationId xmlns:p14="http://schemas.microsoft.com/office/powerpoint/2010/main" val="361915409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3E5D21-173B-98CE-CC23-ADA701DA3217}"/>
              </a:ext>
            </a:extLst>
          </p:cNvPr>
          <p:cNvSpPr>
            <a:spLocks noGrp="1"/>
          </p:cNvSpPr>
          <p:nvPr>
            <p:ph type="title"/>
          </p:nvPr>
        </p:nvSpPr>
        <p:spPr/>
        <p:txBody>
          <a:bodyPr/>
          <a:lstStyle/>
          <a:p>
            <a:r>
              <a:rPr lang="en-NL" sz="4800" dirty="0"/>
              <a:t>Doorlooptijd</a:t>
            </a:r>
            <a:endParaRPr lang="en-NL" dirty="0"/>
          </a:p>
        </p:txBody>
      </p:sp>
    </p:spTree>
    <p:extLst>
      <p:ext uri="{BB962C8B-B14F-4D97-AF65-F5344CB8AC3E}">
        <p14:creationId xmlns:p14="http://schemas.microsoft.com/office/powerpoint/2010/main" val="161849256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3E5D21-173B-98CE-CC23-ADA701DA3217}"/>
              </a:ext>
            </a:extLst>
          </p:cNvPr>
          <p:cNvSpPr>
            <a:spLocks noGrp="1"/>
          </p:cNvSpPr>
          <p:nvPr>
            <p:ph type="title"/>
          </p:nvPr>
        </p:nvSpPr>
        <p:spPr/>
        <p:txBody>
          <a:bodyPr/>
          <a:lstStyle/>
          <a:p>
            <a:r>
              <a:rPr lang="en-NL" sz="4800" dirty="0"/>
              <a:t>Doorlooptijd</a:t>
            </a:r>
            <a:endParaRPr lang="en-NL" dirty="0"/>
          </a:p>
        </p:txBody>
      </p:sp>
    </p:spTree>
    <p:extLst>
      <p:ext uri="{BB962C8B-B14F-4D97-AF65-F5344CB8AC3E}">
        <p14:creationId xmlns:p14="http://schemas.microsoft.com/office/powerpoint/2010/main" val="269233805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A2E072-23E0-1B9F-D9B1-0B9601A5A1CB}"/>
              </a:ext>
            </a:extLst>
          </p:cNvPr>
          <p:cNvSpPr>
            <a:spLocks noGrp="1"/>
          </p:cNvSpPr>
          <p:nvPr>
            <p:ph type="title"/>
          </p:nvPr>
        </p:nvSpPr>
        <p:spPr/>
        <p:txBody>
          <a:bodyPr/>
          <a:lstStyle/>
          <a:p>
            <a:r>
              <a:rPr lang="en-GB" sz="4800" dirty="0" err="1"/>
              <a:t>Leerperiode</a:t>
            </a:r>
            <a:endParaRPr lang="en-NL" dirty="0"/>
          </a:p>
        </p:txBody>
      </p:sp>
    </p:spTree>
    <p:extLst>
      <p:ext uri="{BB962C8B-B14F-4D97-AF65-F5344CB8AC3E}">
        <p14:creationId xmlns:p14="http://schemas.microsoft.com/office/powerpoint/2010/main" val="38052598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181312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A2E072-23E0-1B9F-D9B1-0B9601A5A1CB}"/>
              </a:ext>
            </a:extLst>
          </p:cNvPr>
          <p:cNvSpPr>
            <a:spLocks noGrp="1"/>
          </p:cNvSpPr>
          <p:nvPr>
            <p:ph type="title"/>
          </p:nvPr>
        </p:nvSpPr>
        <p:spPr/>
        <p:txBody>
          <a:bodyPr/>
          <a:lstStyle/>
          <a:p>
            <a:r>
              <a:rPr lang="en-GB" sz="4800" dirty="0" err="1"/>
              <a:t>Leerperiode</a:t>
            </a:r>
            <a:endParaRPr lang="en-NL" dirty="0"/>
          </a:p>
        </p:txBody>
      </p:sp>
    </p:spTree>
    <p:extLst>
      <p:ext uri="{BB962C8B-B14F-4D97-AF65-F5344CB8AC3E}">
        <p14:creationId xmlns:p14="http://schemas.microsoft.com/office/powerpoint/2010/main" val="217113489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9248CC-7C93-ACB2-26FF-7205D4178E75}"/>
              </a:ext>
            </a:extLst>
          </p:cNvPr>
          <p:cNvSpPr>
            <a:spLocks noGrp="1"/>
          </p:cNvSpPr>
          <p:nvPr>
            <p:ph type="title"/>
          </p:nvPr>
        </p:nvSpPr>
        <p:spPr/>
        <p:txBody>
          <a:bodyPr/>
          <a:lstStyle/>
          <a:p>
            <a:r>
              <a:rPr lang="en-NL" sz="4800" dirty="0"/>
              <a:t>Medewerker-tevredenheid</a:t>
            </a:r>
            <a:endParaRPr lang="en-NL" dirty="0"/>
          </a:p>
        </p:txBody>
      </p:sp>
    </p:spTree>
    <p:extLst>
      <p:ext uri="{BB962C8B-B14F-4D97-AF65-F5344CB8AC3E}">
        <p14:creationId xmlns:p14="http://schemas.microsoft.com/office/powerpoint/2010/main" val="75810426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9248CC-7C93-ACB2-26FF-7205D4178E75}"/>
              </a:ext>
            </a:extLst>
          </p:cNvPr>
          <p:cNvSpPr>
            <a:spLocks noGrp="1"/>
          </p:cNvSpPr>
          <p:nvPr>
            <p:ph type="title"/>
          </p:nvPr>
        </p:nvSpPr>
        <p:spPr/>
        <p:txBody>
          <a:bodyPr/>
          <a:lstStyle/>
          <a:p>
            <a:r>
              <a:rPr lang="en-NL" sz="4800" dirty="0"/>
              <a:t>Medewerker-tevredenheid</a:t>
            </a:r>
            <a:endParaRPr lang="en-NL" dirty="0"/>
          </a:p>
        </p:txBody>
      </p:sp>
    </p:spTree>
    <p:extLst>
      <p:ext uri="{BB962C8B-B14F-4D97-AF65-F5344CB8AC3E}">
        <p14:creationId xmlns:p14="http://schemas.microsoft.com/office/powerpoint/2010/main" val="90555415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F37C08-3C95-4415-5B15-5ED29199B468}"/>
              </a:ext>
            </a:extLst>
          </p:cNvPr>
          <p:cNvSpPr>
            <a:spLocks noGrp="1"/>
          </p:cNvSpPr>
          <p:nvPr>
            <p:ph type="title"/>
          </p:nvPr>
        </p:nvSpPr>
        <p:spPr/>
        <p:txBody>
          <a:bodyPr/>
          <a:lstStyle/>
          <a:p>
            <a:r>
              <a:rPr lang="en-GB" sz="4800" dirty="0" err="1"/>
              <a:t>Productgebruik</a:t>
            </a:r>
            <a:endParaRPr lang="en-NL" dirty="0"/>
          </a:p>
        </p:txBody>
      </p:sp>
    </p:spTree>
    <p:extLst>
      <p:ext uri="{BB962C8B-B14F-4D97-AF65-F5344CB8AC3E}">
        <p14:creationId xmlns:p14="http://schemas.microsoft.com/office/powerpoint/2010/main" val="201516143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F37C08-3C95-4415-5B15-5ED29199B468}"/>
              </a:ext>
            </a:extLst>
          </p:cNvPr>
          <p:cNvSpPr>
            <a:spLocks noGrp="1"/>
          </p:cNvSpPr>
          <p:nvPr>
            <p:ph type="title"/>
          </p:nvPr>
        </p:nvSpPr>
        <p:spPr/>
        <p:txBody>
          <a:bodyPr/>
          <a:lstStyle/>
          <a:p>
            <a:r>
              <a:rPr lang="en-GB" sz="4800" dirty="0" err="1"/>
              <a:t>Productgebruik</a:t>
            </a:r>
            <a:endParaRPr lang="en-NL" dirty="0"/>
          </a:p>
        </p:txBody>
      </p:sp>
    </p:spTree>
    <p:extLst>
      <p:ext uri="{BB962C8B-B14F-4D97-AF65-F5344CB8AC3E}">
        <p14:creationId xmlns:p14="http://schemas.microsoft.com/office/powerpoint/2010/main" val="388551547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F58F92-DB9D-F4B6-E43A-107C58F081D6}"/>
              </a:ext>
            </a:extLst>
          </p:cNvPr>
          <p:cNvSpPr>
            <a:spLocks noGrp="1"/>
          </p:cNvSpPr>
          <p:nvPr>
            <p:ph type="title"/>
          </p:nvPr>
        </p:nvSpPr>
        <p:spPr/>
        <p:txBody>
          <a:bodyPr/>
          <a:lstStyle/>
          <a:p>
            <a:r>
              <a:rPr lang="en-GB" sz="4800" dirty="0" err="1"/>
              <a:t>Omzet</a:t>
            </a:r>
            <a:r>
              <a:rPr lang="en-GB" sz="4800" dirty="0"/>
              <a:t> per </a:t>
            </a:r>
            <a:r>
              <a:rPr lang="en-GB" sz="4800" dirty="0" err="1"/>
              <a:t>medewerker</a:t>
            </a:r>
            <a:endParaRPr lang="en-NL" dirty="0"/>
          </a:p>
        </p:txBody>
      </p:sp>
    </p:spTree>
    <p:extLst>
      <p:ext uri="{BB962C8B-B14F-4D97-AF65-F5344CB8AC3E}">
        <p14:creationId xmlns:p14="http://schemas.microsoft.com/office/powerpoint/2010/main" val="71639419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F58F92-DB9D-F4B6-E43A-107C58F081D6}"/>
              </a:ext>
            </a:extLst>
          </p:cNvPr>
          <p:cNvSpPr>
            <a:spLocks noGrp="1"/>
          </p:cNvSpPr>
          <p:nvPr>
            <p:ph type="title"/>
          </p:nvPr>
        </p:nvSpPr>
        <p:spPr/>
        <p:txBody>
          <a:bodyPr/>
          <a:lstStyle/>
          <a:p>
            <a:r>
              <a:rPr lang="en-GB" sz="4800" dirty="0" err="1"/>
              <a:t>Omzet</a:t>
            </a:r>
            <a:r>
              <a:rPr lang="en-GB" sz="4800" dirty="0"/>
              <a:t> per </a:t>
            </a:r>
            <a:r>
              <a:rPr lang="en-GB" sz="4800" dirty="0" err="1"/>
              <a:t>medewerker</a:t>
            </a:r>
            <a:endParaRPr lang="en-NL" dirty="0"/>
          </a:p>
        </p:txBody>
      </p:sp>
    </p:spTree>
    <p:extLst>
      <p:ext uri="{BB962C8B-B14F-4D97-AF65-F5344CB8AC3E}">
        <p14:creationId xmlns:p14="http://schemas.microsoft.com/office/powerpoint/2010/main" val="425512701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A86D4A-EDEE-25B9-7A4F-5DD82E70F24A}"/>
              </a:ext>
            </a:extLst>
          </p:cNvPr>
          <p:cNvSpPr>
            <a:spLocks noGrp="1"/>
          </p:cNvSpPr>
          <p:nvPr>
            <p:ph type="title"/>
          </p:nvPr>
        </p:nvSpPr>
        <p:spPr/>
        <p:txBody>
          <a:bodyPr/>
          <a:lstStyle/>
          <a:p>
            <a:r>
              <a:rPr lang="en-NL" sz="4800" dirty="0"/>
              <a:t>Gemiddelde Reparatietijd</a:t>
            </a:r>
            <a:endParaRPr lang="en-NL" dirty="0"/>
          </a:p>
        </p:txBody>
      </p:sp>
    </p:spTree>
    <p:extLst>
      <p:ext uri="{BB962C8B-B14F-4D97-AF65-F5344CB8AC3E}">
        <p14:creationId xmlns:p14="http://schemas.microsoft.com/office/powerpoint/2010/main" val="142005304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A86D4A-EDEE-25B9-7A4F-5DD82E70F24A}"/>
              </a:ext>
            </a:extLst>
          </p:cNvPr>
          <p:cNvSpPr>
            <a:spLocks noGrp="1"/>
          </p:cNvSpPr>
          <p:nvPr>
            <p:ph type="title"/>
          </p:nvPr>
        </p:nvSpPr>
        <p:spPr/>
        <p:txBody>
          <a:bodyPr/>
          <a:lstStyle/>
          <a:p>
            <a:r>
              <a:rPr lang="en-NL" sz="4800" dirty="0"/>
              <a:t>Gemiddelde Reparatietijd</a:t>
            </a:r>
            <a:endParaRPr lang="en-NL" dirty="0"/>
          </a:p>
        </p:txBody>
      </p:sp>
    </p:spTree>
    <p:extLst>
      <p:ext uri="{BB962C8B-B14F-4D97-AF65-F5344CB8AC3E}">
        <p14:creationId xmlns:p14="http://schemas.microsoft.com/office/powerpoint/2010/main" val="195818292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A86D4A-EDEE-25B9-7A4F-5DD82E70F24A}"/>
              </a:ext>
            </a:extLst>
          </p:cNvPr>
          <p:cNvSpPr>
            <a:spLocks noGrp="1"/>
          </p:cNvSpPr>
          <p:nvPr>
            <p:ph type="title"/>
          </p:nvPr>
        </p:nvSpPr>
        <p:spPr/>
        <p:txBody>
          <a:bodyPr/>
          <a:lstStyle/>
          <a:p>
            <a:r>
              <a:rPr lang="en-NL" sz="4800" dirty="0"/>
              <a:t>Aanlooptijd</a:t>
            </a:r>
            <a:endParaRPr lang="en-NL" dirty="0"/>
          </a:p>
        </p:txBody>
      </p:sp>
    </p:spTree>
    <p:extLst>
      <p:ext uri="{BB962C8B-B14F-4D97-AF65-F5344CB8AC3E}">
        <p14:creationId xmlns:p14="http://schemas.microsoft.com/office/powerpoint/2010/main" val="21417338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00B9427-15B5-B540-8888-A38F0EB486BE}"/>
              </a:ext>
            </a:extLst>
          </p:cNvPr>
          <p:cNvSpPr>
            <a:spLocks noGrp="1"/>
          </p:cNvSpPr>
          <p:nvPr>
            <p:ph type="title"/>
          </p:nvPr>
        </p:nvSpPr>
        <p:spPr/>
        <p:txBody>
          <a:bodyPr/>
          <a:lstStyle/>
          <a:p>
            <a:r>
              <a:rPr lang="en-NL" sz="8000" dirty="0"/>
              <a:t>UN</a:t>
            </a:r>
            <a:r>
              <a:rPr lang="en-NL" sz="8000" spc="300" dirty="0"/>
              <a:t>R</a:t>
            </a:r>
            <a:r>
              <a:rPr lang="en-NL" sz="8000" dirty="0"/>
              <a:t>EALIZED </a:t>
            </a:r>
            <a:r>
              <a:rPr lang="en-NL" sz="8000" spc="-150" dirty="0"/>
              <a:t>V</a:t>
            </a:r>
            <a:r>
              <a:rPr lang="en-NL" sz="8000" dirty="0"/>
              <a:t>ALUE</a:t>
            </a:r>
          </a:p>
        </p:txBody>
      </p:sp>
      <p:sp>
        <p:nvSpPr>
          <p:cNvPr id="9" name="Text Placeholder 8">
            <a:extLst>
              <a:ext uri="{FF2B5EF4-FFF2-40B4-BE49-F238E27FC236}">
                <a16:creationId xmlns:a16="http://schemas.microsoft.com/office/drawing/2014/main" id="{C4F3FB45-2ADE-C64A-A77D-3BBF58543ACA}"/>
              </a:ext>
            </a:extLst>
          </p:cNvPr>
          <p:cNvSpPr>
            <a:spLocks noGrp="1"/>
          </p:cNvSpPr>
          <p:nvPr>
            <p:ph type="body" sz="quarter" idx="10"/>
          </p:nvPr>
        </p:nvSpPr>
        <p:spPr/>
        <p:txBody>
          <a:bodyPr>
            <a:noAutofit/>
          </a:bodyPr>
          <a:lstStyle/>
          <a:p>
            <a:r>
              <a:rPr lang="en-GB" sz="1000" dirty="0" err="1">
                <a:solidFill>
                  <a:schemeClr val="bg1">
                    <a:lumMod val="50000"/>
                  </a:schemeClr>
                </a:solidFill>
              </a:rPr>
              <a:t>Nog</a:t>
            </a:r>
            <a:r>
              <a:rPr lang="en-GB" sz="1000" dirty="0">
                <a:solidFill>
                  <a:schemeClr val="bg1">
                    <a:lumMod val="50000"/>
                  </a:schemeClr>
                </a:solidFill>
              </a:rPr>
              <a:t> </a:t>
            </a:r>
            <a:r>
              <a:rPr lang="en-GB" sz="1000" dirty="0" err="1">
                <a:solidFill>
                  <a:schemeClr val="bg1">
                    <a:lumMod val="50000"/>
                  </a:schemeClr>
                </a:solidFill>
              </a:rPr>
              <a:t>niet</a:t>
            </a:r>
            <a:r>
              <a:rPr lang="en-GB" sz="1000" dirty="0">
                <a:solidFill>
                  <a:schemeClr val="bg1">
                    <a:lumMod val="50000"/>
                  </a:schemeClr>
                </a:solidFill>
              </a:rPr>
              <a:t> </a:t>
            </a:r>
            <a:r>
              <a:rPr lang="en-GB" sz="1000" dirty="0" err="1">
                <a:solidFill>
                  <a:schemeClr val="bg1">
                    <a:lumMod val="50000"/>
                  </a:schemeClr>
                </a:solidFill>
              </a:rPr>
              <a:t>gerealiseerde</a:t>
            </a:r>
            <a:r>
              <a:rPr lang="en-GB" sz="1000" dirty="0">
                <a:solidFill>
                  <a:schemeClr val="bg1">
                    <a:lumMod val="50000"/>
                  </a:schemeClr>
                </a:solidFill>
              </a:rPr>
              <a:t> </a:t>
            </a:r>
            <a:r>
              <a:rPr lang="en-GB" sz="1000" dirty="0" err="1">
                <a:solidFill>
                  <a:schemeClr val="bg1">
                    <a:lumMod val="50000"/>
                  </a:schemeClr>
                </a:solidFill>
              </a:rPr>
              <a:t>Waarde</a:t>
            </a:r>
            <a:r>
              <a:rPr lang="en-GB" sz="1000" dirty="0">
                <a:solidFill>
                  <a:schemeClr val="bg1">
                    <a:lumMod val="50000"/>
                  </a:schemeClr>
                </a:solidFill>
              </a:rPr>
              <a:t>: De </a:t>
            </a:r>
            <a:r>
              <a:rPr lang="en-GB" sz="1000" dirty="0" err="1">
                <a:solidFill>
                  <a:schemeClr val="bg1">
                    <a:lumMod val="50000"/>
                  </a:schemeClr>
                </a:solidFill>
              </a:rPr>
              <a:t>potentiële</a:t>
            </a:r>
            <a:r>
              <a:rPr lang="en-GB" sz="1000" dirty="0">
                <a:solidFill>
                  <a:schemeClr val="bg1">
                    <a:lumMod val="50000"/>
                  </a:schemeClr>
                </a:solidFill>
              </a:rPr>
              <a:t> </a:t>
            </a:r>
            <a:r>
              <a:rPr lang="en-GB" sz="1000" dirty="0" err="1">
                <a:solidFill>
                  <a:schemeClr val="bg1">
                    <a:lumMod val="50000"/>
                  </a:schemeClr>
                </a:solidFill>
              </a:rPr>
              <a:t>toekomstige</a:t>
            </a:r>
            <a:r>
              <a:rPr lang="en-GB" sz="1000" dirty="0">
                <a:solidFill>
                  <a:schemeClr val="bg1">
                    <a:lumMod val="50000"/>
                  </a:schemeClr>
                </a:solidFill>
              </a:rPr>
              <a:t> </a:t>
            </a:r>
            <a:r>
              <a:rPr lang="en-GB" sz="1000" dirty="0" err="1">
                <a:solidFill>
                  <a:schemeClr val="bg1">
                    <a:lumMod val="50000"/>
                  </a:schemeClr>
                </a:solidFill>
              </a:rPr>
              <a:t>waarde</a:t>
            </a:r>
            <a:r>
              <a:rPr lang="en-GB" sz="1000" dirty="0">
                <a:solidFill>
                  <a:schemeClr val="bg1">
                    <a:lumMod val="50000"/>
                  </a:schemeClr>
                </a:solidFill>
              </a:rPr>
              <a:t> die </a:t>
            </a:r>
            <a:r>
              <a:rPr lang="en-GB" sz="1000" dirty="0" err="1">
                <a:solidFill>
                  <a:schemeClr val="bg1">
                    <a:lumMod val="50000"/>
                  </a:schemeClr>
                </a:solidFill>
              </a:rPr>
              <a:t>behaald</a:t>
            </a:r>
            <a:r>
              <a:rPr lang="en-GB" sz="1000" dirty="0">
                <a:solidFill>
                  <a:schemeClr val="bg1">
                    <a:lumMod val="50000"/>
                  </a:schemeClr>
                </a:solidFill>
              </a:rPr>
              <a:t> </a:t>
            </a:r>
            <a:r>
              <a:rPr lang="en-GB" sz="1000" dirty="0" err="1">
                <a:solidFill>
                  <a:schemeClr val="bg1">
                    <a:lumMod val="50000"/>
                  </a:schemeClr>
                </a:solidFill>
              </a:rPr>
              <a:t>kan</a:t>
            </a:r>
            <a:r>
              <a:rPr lang="en-GB" sz="1000" dirty="0">
                <a:solidFill>
                  <a:schemeClr val="bg1">
                    <a:lumMod val="50000"/>
                  </a:schemeClr>
                </a:solidFill>
              </a:rPr>
              <a:t> </a:t>
            </a:r>
            <a:r>
              <a:rPr lang="en-GB" sz="1000" dirty="0" err="1">
                <a:solidFill>
                  <a:schemeClr val="bg1">
                    <a:lumMod val="50000"/>
                  </a:schemeClr>
                </a:solidFill>
              </a:rPr>
              <a:t>worden</a:t>
            </a:r>
            <a:r>
              <a:rPr lang="en-GB" sz="1000" dirty="0">
                <a:solidFill>
                  <a:schemeClr val="bg1">
                    <a:lumMod val="50000"/>
                  </a:schemeClr>
                </a:solidFill>
              </a:rPr>
              <a:t> </a:t>
            </a:r>
            <a:r>
              <a:rPr lang="en-GB" sz="1000" dirty="0" err="1">
                <a:solidFill>
                  <a:schemeClr val="bg1">
                    <a:lumMod val="50000"/>
                  </a:schemeClr>
                </a:solidFill>
              </a:rPr>
              <a:t>wanneer</a:t>
            </a:r>
            <a:r>
              <a:rPr lang="en-GB" sz="1000" dirty="0">
                <a:solidFill>
                  <a:schemeClr val="bg1">
                    <a:lumMod val="50000"/>
                  </a:schemeClr>
                </a:solidFill>
              </a:rPr>
              <a:t> de </a:t>
            </a:r>
            <a:r>
              <a:rPr lang="en-GB" sz="1000" dirty="0" err="1">
                <a:solidFill>
                  <a:schemeClr val="bg1">
                    <a:lumMod val="50000"/>
                  </a:schemeClr>
                </a:solidFill>
              </a:rPr>
              <a:t>organisatie</a:t>
            </a:r>
            <a:r>
              <a:rPr lang="en-GB" sz="1000" dirty="0">
                <a:solidFill>
                  <a:schemeClr val="bg1">
                    <a:lumMod val="50000"/>
                  </a:schemeClr>
                </a:solidFill>
              </a:rPr>
              <a:t> de </a:t>
            </a:r>
            <a:r>
              <a:rPr lang="en-GB" sz="1000" dirty="0" err="1">
                <a:solidFill>
                  <a:schemeClr val="bg1">
                    <a:lumMod val="50000"/>
                  </a:schemeClr>
                </a:solidFill>
              </a:rPr>
              <a:t>behoeftes</a:t>
            </a:r>
            <a:r>
              <a:rPr lang="en-GB" sz="1000" dirty="0">
                <a:solidFill>
                  <a:schemeClr val="bg1">
                    <a:lumMod val="50000"/>
                  </a:schemeClr>
                </a:solidFill>
              </a:rPr>
              <a:t> </a:t>
            </a:r>
            <a:r>
              <a:rPr lang="en-GB" sz="1000" dirty="0" err="1">
                <a:solidFill>
                  <a:schemeClr val="bg1">
                    <a:lumMod val="50000"/>
                  </a:schemeClr>
                </a:solidFill>
              </a:rPr>
              <a:t>vervult</a:t>
            </a:r>
            <a:r>
              <a:rPr lang="en-GB" sz="1000" dirty="0">
                <a:solidFill>
                  <a:schemeClr val="bg1">
                    <a:lumMod val="50000"/>
                  </a:schemeClr>
                </a:solidFill>
              </a:rPr>
              <a:t> van alle </a:t>
            </a:r>
            <a:r>
              <a:rPr lang="en-GB" sz="1000" dirty="0" err="1">
                <a:solidFill>
                  <a:schemeClr val="bg1">
                    <a:lumMod val="50000"/>
                  </a:schemeClr>
                </a:solidFill>
              </a:rPr>
              <a:t>potentiële</a:t>
            </a:r>
            <a:r>
              <a:rPr lang="en-GB" sz="1000" dirty="0">
                <a:solidFill>
                  <a:schemeClr val="bg1">
                    <a:lumMod val="50000"/>
                  </a:schemeClr>
                </a:solidFill>
              </a:rPr>
              <a:t> </a:t>
            </a:r>
            <a:r>
              <a:rPr lang="en-GB" sz="1000" dirty="0" err="1">
                <a:solidFill>
                  <a:schemeClr val="bg1">
                    <a:lumMod val="50000"/>
                  </a:schemeClr>
                </a:solidFill>
              </a:rPr>
              <a:t>klanten</a:t>
            </a:r>
            <a:r>
              <a:rPr lang="en-GB" sz="1000" dirty="0">
                <a:solidFill>
                  <a:schemeClr val="bg1">
                    <a:lumMod val="50000"/>
                  </a:schemeClr>
                </a:solidFill>
              </a:rPr>
              <a:t> of </a:t>
            </a:r>
            <a:r>
              <a:rPr lang="en-GB" sz="1000" dirty="0" err="1">
                <a:solidFill>
                  <a:schemeClr val="bg1">
                    <a:lumMod val="50000"/>
                  </a:schemeClr>
                </a:solidFill>
              </a:rPr>
              <a:t>gebruikers</a:t>
            </a:r>
            <a:endParaRPr lang="en-NL" sz="1000" dirty="0">
              <a:solidFill>
                <a:schemeClr val="bg1">
                  <a:lumMod val="50000"/>
                </a:schemeClr>
              </a:solidFill>
            </a:endParaRPr>
          </a:p>
        </p:txBody>
      </p:sp>
      <p:sp>
        <p:nvSpPr>
          <p:cNvPr id="24" name="Hexagon 23">
            <a:extLst>
              <a:ext uri="{FF2B5EF4-FFF2-40B4-BE49-F238E27FC236}">
                <a16:creationId xmlns:a16="http://schemas.microsoft.com/office/drawing/2014/main" id="{B77BC908-5A71-5648-86F4-1DD501B1A47A}"/>
              </a:ext>
            </a:extLst>
          </p:cNvPr>
          <p:cNvSpPr/>
          <p:nvPr/>
        </p:nvSpPr>
        <p:spPr>
          <a:xfrm>
            <a:off x="-270996" y="981314"/>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23"/>
          </a:p>
        </p:txBody>
      </p:sp>
      <p:sp>
        <p:nvSpPr>
          <p:cNvPr id="25" name="Hexagon 24">
            <a:extLst>
              <a:ext uri="{FF2B5EF4-FFF2-40B4-BE49-F238E27FC236}">
                <a16:creationId xmlns:a16="http://schemas.microsoft.com/office/drawing/2014/main" id="{CA52172E-44FE-964B-8A80-395B31A859C7}"/>
              </a:ext>
            </a:extLst>
          </p:cNvPr>
          <p:cNvSpPr/>
          <p:nvPr/>
        </p:nvSpPr>
        <p:spPr>
          <a:xfrm>
            <a:off x="-275215" y="1510902"/>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23"/>
          </a:p>
        </p:txBody>
      </p:sp>
      <p:sp>
        <p:nvSpPr>
          <p:cNvPr id="26" name="Hexagon 25">
            <a:extLst>
              <a:ext uri="{FF2B5EF4-FFF2-40B4-BE49-F238E27FC236}">
                <a16:creationId xmlns:a16="http://schemas.microsoft.com/office/drawing/2014/main" id="{08EC8FA2-7049-534E-A372-EC6A91A4CE79}"/>
              </a:ext>
            </a:extLst>
          </p:cNvPr>
          <p:cNvSpPr/>
          <p:nvPr/>
        </p:nvSpPr>
        <p:spPr>
          <a:xfrm>
            <a:off x="-275215" y="2040490"/>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23"/>
          </a:p>
        </p:txBody>
      </p:sp>
      <p:sp>
        <p:nvSpPr>
          <p:cNvPr id="27" name="Hexagon 26">
            <a:extLst>
              <a:ext uri="{FF2B5EF4-FFF2-40B4-BE49-F238E27FC236}">
                <a16:creationId xmlns:a16="http://schemas.microsoft.com/office/drawing/2014/main" id="{718BA15D-DE98-8D43-9A3F-36F37A37AF2D}"/>
              </a:ext>
            </a:extLst>
          </p:cNvPr>
          <p:cNvSpPr/>
          <p:nvPr/>
        </p:nvSpPr>
        <p:spPr>
          <a:xfrm>
            <a:off x="-279434" y="2570078"/>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23"/>
          </a:p>
        </p:txBody>
      </p:sp>
      <p:sp>
        <p:nvSpPr>
          <p:cNvPr id="28" name="Hexagon 27">
            <a:extLst>
              <a:ext uri="{FF2B5EF4-FFF2-40B4-BE49-F238E27FC236}">
                <a16:creationId xmlns:a16="http://schemas.microsoft.com/office/drawing/2014/main" id="{5EF61F84-17B4-324C-9CD3-E07B3D18F12C}"/>
              </a:ext>
            </a:extLst>
          </p:cNvPr>
          <p:cNvSpPr/>
          <p:nvPr/>
        </p:nvSpPr>
        <p:spPr>
          <a:xfrm>
            <a:off x="-277325" y="3102276"/>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23"/>
          </a:p>
        </p:txBody>
      </p:sp>
      <p:sp>
        <p:nvSpPr>
          <p:cNvPr id="29" name="Hexagon 28">
            <a:extLst>
              <a:ext uri="{FF2B5EF4-FFF2-40B4-BE49-F238E27FC236}">
                <a16:creationId xmlns:a16="http://schemas.microsoft.com/office/drawing/2014/main" id="{6099D7E0-C13A-7847-84ED-EA0C5524E554}"/>
              </a:ext>
            </a:extLst>
          </p:cNvPr>
          <p:cNvSpPr/>
          <p:nvPr/>
        </p:nvSpPr>
        <p:spPr>
          <a:xfrm>
            <a:off x="-281544" y="3631864"/>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23"/>
          </a:p>
        </p:txBody>
      </p:sp>
      <p:sp>
        <p:nvSpPr>
          <p:cNvPr id="30" name="Hexagon 29">
            <a:extLst>
              <a:ext uri="{FF2B5EF4-FFF2-40B4-BE49-F238E27FC236}">
                <a16:creationId xmlns:a16="http://schemas.microsoft.com/office/drawing/2014/main" id="{920910FA-5581-F04C-9A39-2A4938FE8099}"/>
              </a:ext>
            </a:extLst>
          </p:cNvPr>
          <p:cNvSpPr/>
          <p:nvPr/>
        </p:nvSpPr>
        <p:spPr>
          <a:xfrm>
            <a:off x="-270996" y="4158841"/>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23"/>
          </a:p>
        </p:txBody>
      </p:sp>
      <p:sp>
        <p:nvSpPr>
          <p:cNvPr id="31" name="Hexagon 30">
            <a:extLst>
              <a:ext uri="{FF2B5EF4-FFF2-40B4-BE49-F238E27FC236}">
                <a16:creationId xmlns:a16="http://schemas.microsoft.com/office/drawing/2014/main" id="{8BBDE08F-BA25-4943-9CD6-08F91133CB36}"/>
              </a:ext>
            </a:extLst>
          </p:cNvPr>
          <p:cNvSpPr/>
          <p:nvPr/>
        </p:nvSpPr>
        <p:spPr>
          <a:xfrm>
            <a:off x="7483969" y="981314"/>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23"/>
          </a:p>
        </p:txBody>
      </p:sp>
      <p:sp>
        <p:nvSpPr>
          <p:cNvPr id="32" name="Hexagon 31">
            <a:extLst>
              <a:ext uri="{FF2B5EF4-FFF2-40B4-BE49-F238E27FC236}">
                <a16:creationId xmlns:a16="http://schemas.microsoft.com/office/drawing/2014/main" id="{1FBA123F-FD40-8849-9469-AF75E6B929B7}"/>
              </a:ext>
            </a:extLst>
          </p:cNvPr>
          <p:cNvSpPr/>
          <p:nvPr/>
        </p:nvSpPr>
        <p:spPr>
          <a:xfrm>
            <a:off x="7479750" y="1510902"/>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23"/>
          </a:p>
        </p:txBody>
      </p:sp>
      <p:sp>
        <p:nvSpPr>
          <p:cNvPr id="33" name="Hexagon 32">
            <a:extLst>
              <a:ext uri="{FF2B5EF4-FFF2-40B4-BE49-F238E27FC236}">
                <a16:creationId xmlns:a16="http://schemas.microsoft.com/office/drawing/2014/main" id="{A5F73996-9447-1848-B658-78DFF6A9C779}"/>
              </a:ext>
            </a:extLst>
          </p:cNvPr>
          <p:cNvSpPr/>
          <p:nvPr/>
        </p:nvSpPr>
        <p:spPr>
          <a:xfrm>
            <a:off x="7479750" y="2040490"/>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23"/>
          </a:p>
        </p:txBody>
      </p:sp>
      <p:sp>
        <p:nvSpPr>
          <p:cNvPr id="34" name="Hexagon 33">
            <a:extLst>
              <a:ext uri="{FF2B5EF4-FFF2-40B4-BE49-F238E27FC236}">
                <a16:creationId xmlns:a16="http://schemas.microsoft.com/office/drawing/2014/main" id="{275693F2-68C2-3E4F-BA5E-B253F0E64904}"/>
              </a:ext>
            </a:extLst>
          </p:cNvPr>
          <p:cNvSpPr/>
          <p:nvPr/>
        </p:nvSpPr>
        <p:spPr>
          <a:xfrm>
            <a:off x="7475530" y="2570078"/>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23"/>
          </a:p>
        </p:txBody>
      </p:sp>
      <p:sp>
        <p:nvSpPr>
          <p:cNvPr id="35" name="Hexagon 34">
            <a:extLst>
              <a:ext uri="{FF2B5EF4-FFF2-40B4-BE49-F238E27FC236}">
                <a16:creationId xmlns:a16="http://schemas.microsoft.com/office/drawing/2014/main" id="{0037A2A0-8D75-B940-835C-26E592882C69}"/>
              </a:ext>
            </a:extLst>
          </p:cNvPr>
          <p:cNvSpPr/>
          <p:nvPr/>
        </p:nvSpPr>
        <p:spPr>
          <a:xfrm>
            <a:off x="7477640" y="3102276"/>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23"/>
          </a:p>
        </p:txBody>
      </p:sp>
      <p:sp>
        <p:nvSpPr>
          <p:cNvPr id="36" name="Hexagon 35">
            <a:extLst>
              <a:ext uri="{FF2B5EF4-FFF2-40B4-BE49-F238E27FC236}">
                <a16:creationId xmlns:a16="http://schemas.microsoft.com/office/drawing/2014/main" id="{34ABA7B3-653A-E24D-B127-F6F5AEBE2C7B}"/>
              </a:ext>
            </a:extLst>
          </p:cNvPr>
          <p:cNvSpPr/>
          <p:nvPr/>
        </p:nvSpPr>
        <p:spPr>
          <a:xfrm>
            <a:off x="7473421" y="3631864"/>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23"/>
          </a:p>
        </p:txBody>
      </p:sp>
      <p:sp>
        <p:nvSpPr>
          <p:cNvPr id="37" name="Hexagon 36">
            <a:extLst>
              <a:ext uri="{FF2B5EF4-FFF2-40B4-BE49-F238E27FC236}">
                <a16:creationId xmlns:a16="http://schemas.microsoft.com/office/drawing/2014/main" id="{980F8705-E6AE-3E4B-9146-F98BFFE8E753}"/>
              </a:ext>
            </a:extLst>
          </p:cNvPr>
          <p:cNvSpPr/>
          <p:nvPr/>
        </p:nvSpPr>
        <p:spPr>
          <a:xfrm>
            <a:off x="7483969" y="4158841"/>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23"/>
          </a:p>
        </p:txBody>
      </p:sp>
    </p:spTree>
    <p:extLst>
      <p:ext uri="{BB962C8B-B14F-4D97-AF65-F5344CB8AC3E}">
        <p14:creationId xmlns:p14="http://schemas.microsoft.com/office/powerpoint/2010/main" val="314369029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A86D4A-EDEE-25B9-7A4F-5DD82E70F24A}"/>
              </a:ext>
            </a:extLst>
          </p:cNvPr>
          <p:cNvSpPr>
            <a:spLocks noGrp="1"/>
          </p:cNvSpPr>
          <p:nvPr>
            <p:ph type="title"/>
          </p:nvPr>
        </p:nvSpPr>
        <p:spPr/>
        <p:txBody>
          <a:bodyPr/>
          <a:lstStyle/>
          <a:p>
            <a:r>
              <a:rPr lang="en-NL" sz="4800" dirty="0"/>
              <a:t>Aanlooptijd</a:t>
            </a:r>
            <a:endParaRPr lang="en-NL" dirty="0"/>
          </a:p>
        </p:txBody>
      </p:sp>
    </p:spTree>
    <p:extLst>
      <p:ext uri="{BB962C8B-B14F-4D97-AF65-F5344CB8AC3E}">
        <p14:creationId xmlns:p14="http://schemas.microsoft.com/office/powerpoint/2010/main" val="401685226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A86D4A-EDEE-25B9-7A4F-5DD82E70F24A}"/>
              </a:ext>
            </a:extLst>
          </p:cNvPr>
          <p:cNvSpPr>
            <a:spLocks noGrp="1"/>
          </p:cNvSpPr>
          <p:nvPr>
            <p:ph type="title"/>
          </p:nvPr>
        </p:nvSpPr>
        <p:spPr/>
        <p:txBody>
          <a:bodyPr/>
          <a:lstStyle/>
          <a:p>
            <a:r>
              <a:rPr lang="en-NL" sz="4800" dirty="0"/>
              <a:t>Innovatieratio</a:t>
            </a:r>
            <a:endParaRPr lang="en-NL" dirty="0"/>
          </a:p>
        </p:txBody>
      </p:sp>
    </p:spTree>
    <p:extLst>
      <p:ext uri="{BB962C8B-B14F-4D97-AF65-F5344CB8AC3E}">
        <p14:creationId xmlns:p14="http://schemas.microsoft.com/office/powerpoint/2010/main" val="194499738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A86D4A-EDEE-25B9-7A4F-5DD82E70F24A}"/>
              </a:ext>
            </a:extLst>
          </p:cNvPr>
          <p:cNvSpPr>
            <a:spLocks noGrp="1"/>
          </p:cNvSpPr>
          <p:nvPr>
            <p:ph type="title"/>
          </p:nvPr>
        </p:nvSpPr>
        <p:spPr/>
        <p:txBody>
          <a:bodyPr/>
          <a:lstStyle/>
          <a:p>
            <a:r>
              <a:rPr lang="en-NL" sz="4800" dirty="0"/>
              <a:t>Innovatieratio</a:t>
            </a:r>
            <a:endParaRPr lang="en-NL" dirty="0"/>
          </a:p>
        </p:txBody>
      </p:sp>
    </p:spTree>
    <p:extLst>
      <p:ext uri="{BB962C8B-B14F-4D97-AF65-F5344CB8AC3E}">
        <p14:creationId xmlns:p14="http://schemas.microsoft.com/office/powerpoint/2010/main" val="331870027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A86D4A-EDEE-25B9-7A4F-5DD82E70F24A}"/>
              </a:ext>
            </a:extLst>
          </p:cNvPr>
          <p:cNvSpPr>
            <a:spLocks noGrp="1"/>
          </p:cNvSpPr>
          <p:nvPr>
            <p:ph type="title"/>
          </p:nvPr>
        </p:nvSpPr>
        <p:spPr/>
        <p:txBody>
          <a:bodyPr/>
          <a:lstStyle/>
          <a:p>
            <a:r>
              <a:rPr lang="en-NL" sz="4800" dirty="0"/>
              <a:t>Focustijd</a:t>
            </a:r>
            <a:endParaRPr lang="en-NL" dirty="0"/>
          </a:p>
        </p:txBody>
      </p:sp>
    </p:spTree>
    <p:extLst>
      <p:ext uri="{BB962C8B-B14F-4D97-AF65-F5344CB8AC3E}">
        <p14:creationId xmlns:p14="http://schemas.microsoft.com/office/powerpoint/2010/main" val="429392193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A86D4A-EDEE-25B9-7A4F-5DD82E70F24A}"/>
              </a:ext>
            </a:extLst>
          </p:cNvPr>
          <p:cNvSpPr>
            <a:spLocks noGrp="1"/>
          </p:cNvSpPr>
          <p:nvPr>
            <p:ph type="title"/>
          </p:nvPr>
        </p:nvSpPr>
        <p:spPr/>
        <p:txBody>
          <a:bodyPr/>
          <a:lstStyle/>
          <a:p>
            <a:r>
              <a:rPr lang="en-NL" sz="4800" dirty="0"/>
              <a:t>Focustijd</a:t>
            </a:r>
            <a:endParaRPr lang="en-NL" dirty="0"/>
          </a:p>
        </p:txBody>
      </p:sp>
    </p:spTree>
    <p:extLst>
      <p:ext uri="{BB962C8B-B14F-4D97-AF65-F5344CB8AC3E}">
        <p14:creationId xmlns:p14="http://schemas.microsoft.com/office/powerpoint/2010/main" val="150068330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A86D4A-EDEE-25B9-7A4F-5DD82E70F24A}"/>
              </a:ext>
            </a:extLst>
          </p:cNvPr>
          <p:cNvSpPr>
            <a:spLocks noGrp="1"/>
          </p:cNvSpPr>
          <p:nvPr>
            <p:ph type="title"/>
          </p:nvPr>
        </p:nvSpPr>
        <p:spPr/>
        <p:txBody>
          <a:bodyPr/>
          <a:lstStyle/>
          <a:p>
            <a:r>
              <a:rPr lang="en-NL" sz="4800" dirty="0"/>
              <a:t>Uitrolfrequentie</a:t>
            </a:r>
            <a:endParaRPr lang="en-NL" dirty="0"/>
          </a:p>
        </p:txBody>
      </p:sp>
    </p:spTree>
    <p:extLst>
      <p:ext uri="{BB962C8B-B14F-4D97-AF65-F5344CB8AC3E}">
        <p14:creationId xmlns:p14="http://schemas.microsoft.com/office/powerpoint/2010/main" val="180509534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A86D4A-EDEE-25B9-7A4F-5DD82E70F24A}"/>
              </a:ext>
            </a:extLst>
          </p:cNvPr>
          <p:cNvSpPr>
            <a:spLocks noGrp="1"/>
          </p:cNvSpPr>
          <p:nvPr>
            <p:ph type="title"/>
          </p:nvPr>
        </p:nvSpPr>
        <p:spPr/>
        <p:txBody>
          <a:bodyPr/>
          <a:lstStyle/>
          <a:p>
            <a:r>
              <a:rPr lang="en-NL" sz="4800" dirty="0"/>
              <a:t>Uitrolfrequentie</a:t>
            </a:r>
            <a:endParaRPr lang="en-NL" dirty="0"/>
          </a:p>
        </p:txBody>
      </p:sp>
    </p:spTree>
    <p:extLst>
      <p:ext uri="{BB962C8B-B14F-4D97-AF65-F5344CB8AC3E}">
        <p14:creationId xmlns:p14="http://schemas.microsoft.com/office/powerpoint/2010/main" val="385495457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A86D4A-EDEE-25B9-7A4F-5DD82E70F24A}"/>
              </a:ext>
            </a:extLst>
          </p:cNvPr>
          <p:cNvSpPr>
            <a:spLocks noGrp="1"/>
          </p:cNvSpPr>
          <p:nvPr>
            <p:ph type="title"/>
          </p:nvPr>
        </p:nvSpPr>
        <p:spPr/>
        <p:txBody>
          <a:bodyPr/>
          <a:lstStyle/>
          <a:p>
            <a:r>
              <a:rPr lang="en-NL" sz="4800" dirty="0"/>
              <a:t>Technische Schuld</a:t>
            </a:r>
            <a:endParaRPr lang="en-NL" dirty="0"/>
          </a:p>
        </p:txBody>
      </p:sp>
    </p:spTree>
    <p:extLst>
      <p:ext uri="{BB962C8B-B14F-4D97-AF65-F5344CB8AC3E}">
        <p14:creationId xmlns:p14="http://schemas.microsoft.com/office/powerpoint/2010/main" val="170868406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A86D4A-EDEE-25B9-7A4F-5DD82E70F24A}"/>
              </a:ext>
            </a:extLst>
          </p:cNvPr>
          <p:cNvSpPr>
            <a:spLocks noGrp="1"/>
          </p:cNvSpPr>
          <p:nvPr>
            <p:ph type="title"/>
          </p:nvPr>
        </p:nvSpPr>
        <p:spPr/>
        <p:txBody>
          <a:bodyPr/>
          <a:lstStyle/>
          <a:p>
            <a:r>
              <a:rPr lang="en-NL" sz="4800" dirty="0"/>
              <a:t>Technische Schuld</a:t>
            </a:r>
            <a:endParaRPr lang="en-NL" dirty="0"/>
          </a:p>
        </p:txBody>
      </p:sp>
    </p:spTree>
    <p:extLst>
      <p:ext uri="{BB962C8B-B14F-4D97-AF65-F5344CB8AC3E}">
        <p14:creationId xmlns:p14="http://schemas.microsoft.com/office/powerpoint/2010/main" val="303929956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A86D4A-EDEE-25B9-7A4F-5DD82E70F24A}"/>
              </a:ext>
            </a:extLst>
          </p:cNvPr>
          <p:cNvSpPr>
            <a:spLocks noGrp="1"/>
          </p:cNvSpPr>
          <p:nvPr>
            <p:ph type="title"/>
          </p:nvPr>
        </p:nvSpPr>
        <p:spPr/>
        <p:txBody>
          <a:bodyPr/>
          <a:lstStyle/>
          <a:p>
            <a:r>
              <a:rPr lang="en-NL" sz="4800" dirty="0"/>
              <a:t>Hersteltijd</a:t>
            </a:r>
            <a:endParaRPr lang="en-NL" dirty="0"/>
          </a:p>
        </p:txBody>
      </p:sp>
    </p:spTree>
    <p:extLst>
      <p:ext uri="{BB962C8B-B14F-4D97-AF65-F5344CB8AC3E}">
        <p14:creationId xmlns:p14="http://schemas.microsoft.com/office/powerpoint/2010/main" val="22902033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211792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A86D4A-EDEE-25B9-7A4F-5DD82E70F24A}"/>
              </a:ext>
            </a:extLst>
          </p:cNvPr>
          <p:cNvSpPr>
            <a:spLocks noGrp="1"/>
          </p:cNvSpPr>
          <p:nvPr>
            <p:ph type="title"/>
          </p:nvPr>
        </p:nvSpPr>
        <p:spPr/>
        <p:txBody>
          <a:bodyPr/>
          <a:lstStyle/>
          <a:p>
            <a:r>
              <a:rPr lang="en-NL" sz="4800" dirty="0"/>
              <a:t>Hersteltijd</a:t>
            </a:r>
            <a:endParaRPr lang="en-NL" dirty="0"/>
          </a:p>
        </p:txBody>
      </p:sp>
    </p:spTree>
    <p:extLst>
      <p:ext uri="{BB962C8B-B14F-4D97-AF65-F5344CB8AC3E}">
        <p14:creationId xmlns:p14="http://schemas.microsoft.com/office/powerpoint/2010/main" val="75655635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A86D4A-EDEE-25B9-7A4F-5DD82E70F24A}"/>
              </a:ext>
            </a:extLst>
          </p:cNvPr>
          <p:cNvSpPr>
            <a:spLocks noGrp="1"/>
          </p:cNvSpPr>
          <p:nvPr>
            <p:ph type="title"/>
          </p:nvPr>
        </p:nvSpPr>
        <p:spPr/>
        <p:txBody>
          <a:bodyPr/>
          <a:lstStyle/>
          <a:p>
            <a:r>
              <a:rPr lang="en-GB" sz="4800" dirty="0" err="1"/>
              <a:t>Aantal</a:t>
            </a:r>
            <a:r>
              <a:rPr lang="en-GB" sz="4800" dirty="0"/>
              <a:t> </a:t>
            </a:r>
            <a:r>
              <a:rPr lang="en-GB" sz="4800" dirty="0" err="1"/>
              <a:t>actieve</a:t>
            </a:r>
            <a:r>
              <a:rPr lang="en-GB" sz="4800" dirty="0"/>
              <a:t> product (</a:t>
            </a:r>
            <a:r>
              <a:rPr lang="en-GB" sz="4800" dirty="0" err="1"/>
              <a:t>broncode</a:t>
            </a:r>
            <a:r>
              <a:rPr lang="en-GB" sz="4800" dirty="0"/>
              <a:t>) </a:t>
            </a:r>
            <a:r>
              <a:rPr lang="en-GB" sz="4800" dirty="0" err="1"/>
              <a:t>varianten</a:t>
            </a:r>
            <a:endParaRPr lang="en-NL" sz="4800" dirty="0"/>
          </a:p>
        </p:txBody>
      </p:sp>
    </p:spTree>
    <p:extLst>
      <p:ext uri="{BB962C8B-B14F-4D97-AF65-F5344CB8AC3E}">
        <p14:creationId xmlns:p14="http://schemas.microsoft.com/office/powerpoint/2010/main" val="12554783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A86D4A-EDEE-25B9-7A4F-5DD82E70F24A}"/>
              </a:ext>
            </a:extLst>
          </p:cNvPr>
          <p:cNvSpPr>
            <a:spLocks noGrp="1"/>
          </p:cNvSpPr>
          <p:nvPr>
            <p:ph type="title"/>
          </p:nvPr>
        </p:nvSpPr>
        <p:spPr/>
        <p:txBody>
          <a:bodyPr/>
          <a:lstStyle/>
          <a:p>
            <a:r>
              <a:rPr lang="en-GB" sz="4800" dirty="0" err="1"/>
              <a:t>Aantal</a:t>
            </a:r>
            <a:r>
              <a:rPr lang="en-GB" sz="4800" dirty="0"/>
              <a:t> </a:t>
            </a:r>
            <a:r>
              <a:rPr lang="en-GB" sz="4800" dirty="0" err="1"/>
              <a:t>actieve</a:t>
            </a:r>
            <a:r>
              <a:rPr lang="en-GB" sz="4800" dirty="0"/>
              <a:t> product (</a:t>
            </a:r>
            <a:r>
              <a:rPr lang="en-GB" sz="4800" dirty="0" err="1"/>
              <a:t>broncode</a:t>
            </a:r>
            <a:r>
              <a:rPr lang="en-GB" sz="4800" dirty="0"/>
              <a:t>) </a:t>
            </a:r>
            <a:r>
              <a:rPr lang="en-GB" sz="4800" dirty="0" err="1"/>
              <a:t>varianten</a:t>
            </a:r>
            <a:endParaRPr lang="en-NL" sz="4800" dirty="0"/>
          </a:p>
        </p:txBody>
      </p:sp>
    </p:spTree>
    <p:extLst>
      <p:ext uri="{BB962C8B-B14F-4D97-AF65-F5344CB8AC3E}">
        <p14:creationId xmlns:p14="http://schemas.microsoft.com/office/powerpoint/2010/main" val="66691296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E7231B-CDB5-BDD5-ADB6-CEDA4B83A6A6}"/>
              </a:ext>
            </a:extLst>
          </p:cNvPr>
          <p:cNvSpPr>
            <a:spLocks noGrp="1"/>
          </p:cNvSpPr>
          <p:nvPr>
            <p:ph type="title"/>
          </p:nvPr>
        </p:nvSpPr>
        <p:spPr/>
        <p:txBody>
          <a:bodyPr/>
          <a:lstStyle/>
          <a:p>
            <a:r>
              <a:rPr lang="en-GB" sz="4800" dirty="0" err="1"/>
              <a:t>Tijd</a:t>
            </a:r>
            <a:r>
              <a:rPr lang="en-GB" sz="4800" dirty="0"/>
              <a:t> </a:t>
            </a:r>
            <a:r>
              <a:rPr lang="en-GB" sz="4800" dirty="0" err="1"/>
              <a:t>benodigd</a:t>
            </a:r>
            <a:r>
              <a:rPr lang="en-GB" sz="4800" dirty="0"/>
              <a:t> </a:t>
            </a:r>
            <a:r>
              <a:rPr lang="en-GB" sz="4800" dirty="0" err="1"/>
              <a:t>voor</a:t>
            </a:r>
            <a:r>
              <a:rPr lang="en-GB" sz="4800" dirty="0"/>
              <a:t> het </a:t>
            </a:r>
            <a:r>
              <a:rPr lang="en-GB" sz="4800" dirty="0" err="1"/>
              <a:t>samenvoegen</a:t>
            </a:r>
            <a:r>
              <a:rPr lang="en-GB" sz="4800" dirty="0"/>
              <a:t> van </a:t>
            </a:r>
            <a:r>
              <a:rPr lang="en-GB" sz="4800" dirty="0" err="1"/>
              <a:t>broncode</a:t>
            </a:r>
            <a:endParaRPr lang="en-NL" dirty="0"/>
          </a:p>
        </p:txBody>
      </p:sp>
    </p:spTree>
    <p:extLst>
      <p:ext uri="{BB962C8B-B14F-4D97-AF65-F5344CB8AC3E}">
        <p14:creationId xmlns:p14="http://schemas.microsoft.com/office/powerpoint/2010/main" val="53835304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E7231B-CDB5-BDD5-ADB6-CEDA4B83A6A6}"/>
              </a:ext>
            </a:extLst>
          </p:cNvPr>
          <p:cNvSpPr>
            <a:spLocks noGrp="1"/>
          </p:cNvSpPr>
          <p:nvPr>
            <p:ph type="title"/>
          </p:nvPr>
        </p:nvSpPr>
        <p:spPr/>
        <p:txBody>
          <a:bodyPr/>
          <a:lstStyle/>
          <a:p>
            <a:r>
              <a:rPr lang="en-GB" sz="4800" dirty="0" err="1"/>
              <a:t>Tijd</a:t>
            </a:r>
            <a:r>
              <a:rPr lang="en-GB" sz="4800" dirty="0"/>
              <a:t> </a:t>
            </a:r>
            <a:r>
              <a:rPr lang="en-GB" sz="4800" dirty="0" err="1"/>
              <a:t>benodigd</a:t>
            </a:r>
            <a:r>
              <a:rPr lang="en-GB" sz="4800" dirty="0"/>
              <a:t> </a:t>
            </a:r>
            <a:r>
              <a:rPr lang="en-GB" sz="4800" dirty="0" err="1"/>
              <a:t>voor</a:t>
            </a:r>
            <a:r>
              <a:rPr lang="en-GB" sz="4800" dirty="0"/>
              <a:t> het </a:t>
            </a:r>
            <a:r>
              <a:rPr lang="en-GB" sz="4800" dirty="0" err="1"/>
              <a:t>samenvoegen</a:t>
            </a:r>
            <a:r>
              <a:rPr lang="en-GB" sz="4800" dirty="0"/>
              <a:t> van </a:t>
            </a:r>
            <a:r>
              <a:rPr lang="en-GB" sz="4800" dirty="0" err="1"/>
              <a:t>broncode</a:t>
            </a:r>
            <a:endParaRPr lang="en-NL" dirty="0"/>
          </a:p>
        </p:txBody>
      </p:sp>
    </p:spTree>
    <p:extLst>
      <p:ext uri="{BB962C8B-B14F-4D97-AF65-F5344CB8AC3E}">
        <p14:creationId xmlns:p14="http://schemas.microsoft.com/office/powerpoint/2010/main" val="183812896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B2B9D3-CF09-1902-FC25-B1A7BBB63965}"/>
              </a:ext>
            </a:extLst>
          </p:cNvPr>
          <p:cNvSpPr>
            <a:spLocks noGrp="1"/>
          </p:cNvSpPr>
          <p:nvPr>
            <p:ph type="title"/>
          </p:nvPr>
        </p:nvSpPr>
        <p:spPr/>
        <p:txBody>
          <a:bodyPr/>
          <a:lstStyle/>
          <a:p>
            <a:r>
              <a:rPr lang="en-GB" sz="4800" dirty="0" err="1"/>
              <a:t>Tijd</a:t>
            </a:r>
            <a:r>
              <a:rPr lang="en-GB" sz="4800" dirty="0"/>
              <a:t> </a:t>
            </a:r>
            <a:r>
              <a:rPr lang="en-GB" sz="4800" dirty="0" err="1"/>
              <a:t>besteed</a:t>
            </a:r>
            <a:r>
              <a:rPr lang="en-GB" sz="4800" dirty="0"/>
              <a:t> </a:t>
            </a:r>
            <a:r>
              <a:rPr lang="en-GB" sz="4800" dirty="0" err="1"/>
              <a:t>aan</a:t>
            </a:r>
            <a:r>
              <a:rPr lang="en-GB" sz="4800" dirty="0"/>
              <a:t> Context-</a:t>
            </a:r>
            <a:r>
              <a:rPr lang="en-GB" sz="4800" dirty="0" err="1"/>
              <a:t>schakelen</a:t>
            </a:r>
            <a:endParaRPr lang="en-NL" dirty="0"/>
          </a:p>
        </p:txBody>
      </p:sp>
    </p:spTree>
    <p:extLst>
      <p:ext uri="{BB962C8B-B14F-4D97-AF65-F5344CB8AC3E}">
        <p14:creationId xmlns:p14="http://schemas.microsoft.com/office/powerpoint/2010/main" val="40134673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B2B9D3-CF09-1902-FC25-B1A7BBB63965}"/>
              </a:ext>
            </a:extLst>
          </p:cNvPr>
          <p:cNvSpPr>
            <a:spLocks noGrp="1"/>
          </p:cNvSpPr>
          <p:nvPr>
            <p:ph type="title"/>
          </p:nvPr>
        </p:nvSpPr>
        <p:spPr/>
        <p:txBody>
          <a:bodyPr/>
          <a:lstStyle/>
          <a:p>
            <a:r>
              <a:rPr lang="en-GB" sz="4800" dirty="0" err="1"/>
              <a:t>Tijd</a:t>
            </a:r>
            <a:r>
              <a:rPr lang="en-GB" sz="4800" dirty="0"/>
              <a:t> </a:t>
            </a:r>
            <a:r>
              <a:rPr lang="en-GB" sz="4800" dirty="0" err="1"/>
              <a:t>besteed</a:t>
            </a:r>
            <a:r>
              <a:rPr lang="en-GB" sz="4800" dirty="0"/>
              <a:t> </a:t>
            </a:r>
            <a:r>
              <a:rPr lang="en-GB" sz="4800" dirty="0" err="1"/>
              <a:t>aan</a:t>
            </a:r>
            <a:r>
              <a:rPr lang="en-GB" sz="4800" dirty="0"/>
              <a:t> Context-</a:t>
            </a:r>
            <a:r>
              <a:rPr lang="en-GB" sz="4800" dirty="0" err="1"/>
              <a:t>schakelen</a:t>
            </a:r>
            <a:endParaRPr lang="en-NL" dirty="0"/>
          </a:p>
        </p:txBody>
      </p:sp>
    </p:spTree>
    <p:extLst>
      <p:ext uri="{BB962C8B-B14F-4D97-AF65-F5344CB8AC3E}">
        <p14:creationId xmlns:p14="http://schemas.microsoft.com/office/powerpoint/2010/main" val="151478810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865B50-B8B9-AFA4-37A5-28FF22A9EA99}"/>
              </a:ext>
            </a:extLst>
          </p:cNvPr>
          <p:cNvSpPr>
            <a:spLocks noGrp="1"/>
          </p:cNvSpPr>
          <p:nvPr>
            <p:ph type="title"/>
          </p:nvPr>
        </p:nvSpPr>
        <p:spPr/>
        <p:txBody>
          <a:bodyPr/>
          <a:lstStyle/>
          <a:p>
            <a:r>
              <a:rPr lang="en-GB" sz="4800" dirty="0"/>
              <a:t>Kloof in de </a:t>
            </a:r>
            <a:r>
              <a:rPr lang="en-GB" sz="4800" dirty="0" err="1"/>
              <a:t>klant</a:t>
            </a:r>
            <a:r>
              <a:rPr lang="en-GB" sz="4800" dirty="0"/>
              <a:t>- of </a:t>
            </a:r>
            <a:r>
              <a:rPr lang="en-GB" sz="4800" dirty="0" err="1"/>
              <a:t>gebruikers-tevredenheid</a:t>
            </a:r>
            <a:endParaRPr lang="en-NL" dirty="0"/>
          </a:p>
        </p:txBody>
      </p:sp>
    </p:spTree>
    <p:extLst>
      <p:ext uri="{BB962C8B-B14F-4D97-AF65-F5344CB8AC3E}">
        <p14:creationId xmlns:p14="http://schemas.microsoft.com/office/powerpoint/2010/main" val="17580054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865B50-B8B9-AFA4-37A5-28FF22A9EA99}"/>
              </a:ext>
            </a:extLst>
          </p:cNvPr>
          <p:cNvSpPr>
            <a:spLocks noGrp="1"/>
          </p:cNvSpPr>
          <p:nvPr>
            <p:ph type="title"/>
          </p:nvPr>
        </p:nvSpPr>
        <p:spPr/>
        <p:txBody>
          <a:bodyPr/>
          <a:lstStyle/>
          <a:p>
            <a:r>
              <a:rPr lang="en-GB" sz="4800" dirty="0"/>
              <a:t>Kloof in de </a:t>
            </a:r>
            <a:r>
              <a:rPr lang="en-GB" sz="4800" dirty="0" err="1"/>
              <a:t>klant</a:t>
            </a:r>
            <a:r>
              <a:rPr lang="en-GB" sz="4800" dirty="0"/>
              <a:t>- of </a:t>
            </a:r>
            <a:r>
              <a:rPr lang="en-GB" sz="4800" dirty="0" err="1"/>
              <a:t>gebruikers-tevredenheid</a:t>
            </a:r>
            <a:endParaRPr lang="en-NL" dirty="0"/>
          </a:p>
        </p:txBody>
      </p:sp>
    </p:spTree>
    <p:extLst>
      <p:ext uri="{BB962C8B-B14F-4D97-AF65-F5344CB8AC3E}">
        <p14:creationId xmlns:p14="http://schemas.microsoft.com/office/powerpoint/2010/main" val="250177555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BA006F-0A41-1844-9168-3065AC16EE99}"/>
              </a:ext>
            </a:extLst>
          </p:cNvPr>
          <p:cNvSpPr>
            <a:spLocks noGrp="1"/>
          </p:cNvSpPr>
          <p:nvPr>
            <p:ph type="title"/>
          </p:nvPr>
        </p:nvSpPr>
        <p:spPr/>
        <p:txBody>
          <a:bodyPr/>
          <a:lstStyle/>
          <a:p>
            <a:r>
              <a:rPr lang="en-NL" sz="4800" dirty="0"/>
              <a:t>Meet geen productie, maar meet het effect</a:t>
            </a:r>
            <a:endParaRPr lang="en-NL" dirty="0"/>
          </a:p>
        </p:txBody>
      </p:sp>
    </p:spTree>
    <p:extLst>
      <p:ext uri="{BB962C8B-B14F-4D97-AF65-F5344CB8AC3E}">
        <p14:creationId xmlns:p14="http://schemas.microsoft.com/office/powerpoint/2010/main" val="33849802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BCEF5895-CE02-491E-B177-225424A65A3C}"/>
                  </a:ext>
                </a:extLst>
              </p14:cNvPr>
              <p14:cNvContentPartPr/>
              <p14:nvPr/>
            </p14:nvContentPartPr>
            <p14:xfrm>
              <a:off x="1467326" y="734378"/>
              <a:ext cx="7035" cy="13700"/>
            </p14:xfrm>
          </p:contentPart>
        </mc:Choice>
        <mc:Fallback xmlns="">
          <p:pic>
            <p:nvPicPr>
              <p:cNvPr id="2" name="Ink 1">
                <a:extLst>
                  <a:ext uri="{FF2B5EF4-FFF2-40B4-BE49-F238E27FC236}">
                    <a16:creationId xmlns:a16="http://schemas.microsoft.com/office/drawing/2014/main" id="{BCEF5895-CE02-491E-B177-225424A65A3C}"/>
                  </a:ext>
                </a:extLst>
              </p:cNvPr>
              <p:cNvPicPr/>
              <p:nvPr/>
            </p:nvPicPr>
            <p:blipFill>
              <a:blip r:embed="rId3"/>
              <a:stretch>
                <a:fillRect/>
              </a:stretch>
            </p:blipFill>
            <p:spPr>
              <a:xfrm>
                <a:off x="1458532" y="725365"/>
                <a:ext cx="24271" cy="31366"/>
              </a:xfrm>
              <a:prstGeom prst="rect">
                <a:avLst/>
              </a:prstGeom>
            </p:spPr>
          </p:pic>
        </mc:Fallback>
      </mc:AlternateContent>
      <p:sp>
        <p:nvSpPr>
          <p:cNvPr id="17" name="Oval 16">
            <a:extLst>
              <a:ext uri="{FF2B5EF4-FFF2-40B4-BE49-F238E27FC236}">
                <a16:creationId xmlns:a16="http://schemas.microsoft.com/office/drawing/2014/main" id="{CB22E5B2-FA17-4B48-B310-B555E9419D05}"/>
              </a:ext>
            </a:extLst>
          </p:cNvPr>
          <p:cNvSpPr/>
          <p:nvPr/>
        </p:nvSpPr>
        <p:spPr>
          <a:xfrm>
            <a:off x="-223173" y="795900"/>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23"/>
          </a:p>
        </p:txBody>
      </p:sp>
      <p:sp>
        <p:nvSpPr>
          <p:cNvPr id="18" name="Oval 17">
            <a:extLst>
              <a:ext uri="{FF2B5EF4-FFF2-40B4-BE49-F238E27FC236}">
                <a16:creationId xmlns:a16="http://schemas.microsoft.com/office/drawing/2014/main" id="{A98BCC1F-2516-0641-ACED-473982C4D4A6}"/>
              </a:ext>
            </a:extLst>
          </p:cNvPr>
          <p:cNvSpPr/>
          <p:nvPr/>
        </p:nvSpPr>
        <p:spPr>
          <a:xfrm>
            <a:off x="-223173" y="1383057"/>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23"/>
          </a:p>
        </p:txBody>
      </p:sp>
      <p:sp>
        <p:nvSpPr>
          <p:cNvPr id="19" name="Oval 18">
            <a:extLst>
              <a:ext uri="{FF2B5EF4-FFF2-40B4-BE49-F238E27FC236}">
                <a16:creationId xmlns:a16="http://schemas.microsoft.com/office/drawing/2014/main" id="{7245A372-1A6E-B748-8D2B-273DBD603BC2}"/>
              </a:ext>
            </a:extLst>
          </p:cNvPr>
          <p:cNvSpPr/>
          <p:nvPr/>
        </p:nvSpPr>
        <p:spPr>
          <a:xfrm>
            <a:off x="-210581" y="1970213"/>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23"/>
          </a:p>
        </p:txBody>
      </p:sp>
      <p:sp>
        <p:nvSpPr>
          <p:cNvPr id="20" name="Oval 19">
            <a:extLst>
              <a:ext uri="{FF2B5EF4-FFF2-40B4-BE49-F238E27FC236}">
                <a16:creationId xmlns:a16="http://schemas.microsoft.com/office/drawing/2014/main" id="{C15B015A-14B7-254B-8260-ECA2B725362D}"/>
              </a:ext>
            </a:extLst>
          </p:cNvPr>
          <p:cNvSpPr/>
          <p:nvPr/>
        </p:nvSpPr>
        <p:spPr>
          <a:xfrm>
            <a:off x="-201742" y="2557369"/>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23"/>
          </a:p>
        </p:txBody>
      </p:sp>
      <p:sp>
        <p:nvSpPr>
          <p:cNvPr id="21" name="Oval 20">
            <a:extLst>
              <a:ext uri="{FF2B5EF4-FFF2-40B4-BE49-F238E27FC236}">
                <a16:creationId xmlns:a16="http://schemas.microsoft.com/office/drawing/2014/main" id="{E5BFBD28-2840-F048-B334-97AD5F8308FD}"/>
              </a:ext>
            </a:extLst>
          </p:cNvPr>
          <p:cNvSpPr/>
          <p:nvPr/>
        </p:nvSpPr>
        <p:spPr>
          <a:xfrm>
            <a:off x="-201743" y="3144525"/>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23"/>
          </a:p>
        </p:txBody>
      </p:sp>
      <p:sp>
        <p:nvSpPr>
          <p:cNvPr id="22" name="Oval 21">
            <a:extLst>
              <a:ext uri="{FF2B5EF4-FFF2-40B4-BE49-F238E27FC236}">
                <a16:creationId xmlns:a16="http://schemas.microsoft.com/office/drawing/2014/main" id="{9D730787-7DEA-9F4E-B44A-D157DAD54A64}"/>
              </a:ext>
            </a:extLst>
          </p:cNvPr>
          <p:cNvSpPr/>
          <p:nvPr/>
        </p:nvSpPr>
        <p:spPr>
          <a:xfrm>
            <a:off x="-201743" y="3731682"/>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23"/>
          </a:p>
        </p:txBody>
      </p:sp>
      <p:sp>
        <p:nvSpPr>
          <p:cNvPr id="23" name="Oval 22">
            <a:extLst>
              <a:ext uri="{FF2B5EF4-FFF2-40B4-BE49-F238E27FC236}">
                <a16:creationId xmlns:a16="http://schemas.microsoft.com/office/drawing/2014/main" id="{ECA91956-9974-F341-8972-1220C4D250F4}"/>
              </a:ext>
            </a:extLst>
          </p:cNvPr>
          <p:cNvSpPr/>
          <p:nvPr/>
        </p:nvSpPr>
        <p:spPr>
          <a:xfrm>
            <a:off x="-201743" y="4318838"/>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23"/>
          </a:p>
        </p:txBody>
      </p:sp>
      <p:sp>
        <p:nvSpPr>
          <p:cNvPr id="24" name="Oval 23">
            <a:extLst>
              <a:ext uri="{FF2B5EF4-FFF2-40B4-BE49-F238E27FC236}">
                <a16:creationId xmlns:a16="http://schemas.microsoft.com/office/drawing/2014/main" id="{0233A7C0-8064-F14C-B970-177190F6A48A}"/>
              </a:ext>
            </a:extLst>
          </p:cNvPr>
          <p:cNvSpPr/>
          <p:nvPr/>
        </p:nvSpPr>
        <p:spPr>
          <a:xfrm>
            <a:off x="7552947" y="795900"/>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23"/>
          </a:p>
        </p:txBody>
      </p:sp>
      <p:sp>
        <p:nvSpPr>
          <p:cNvPr id="25" name="Oval 24">
            <a:extLst>
              <a:ext uri="{FF2B5EF4-FFF2-40B4-BE49-F238E27FC236}">
                <a16:creationId xmlns:a16="http://schemas.microsoft.com/office/drawing/2014/main" id="{415BB55B-2D0F-984C-B8F6-6220CB2433DB}"/>
              </a:ext>
            </a:extLst>
          </p:cNvPr>
          <p:cNvSpPr/>
          <p:nvPr/>
        </p:nvSpPr>
        <p:spPr>
          <a:xfrm>
            <a:off x="7552947" y="1383057"/>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23"/>
          </a:p>
        </p:txBody>
      </p:sp>
      <p:sp>
        <p:nvSpPr>
          <p:cNvPr id="26" name="Oval 25">
            <a:extLst>
              <a:ext uri="{FF2B5EF4-FFF2-40B4-BE49-F238E27FC236}">
                <a16:creationId xmlns:a16="http://schemas.microsoft.com/office/drawing/2014/main" id="{FB3BFDC5-8DCA-1648-A952-401D5F4F1B5B}"/>
              </a:ext>
            </a:extLst>
          </p:cNvPr>
          <p:cNvSpPr/>
          <p:nvPr/>
        </p:nvSpPr>
        <p:spPr>
          <a:xfrm>
            <a:off x="7565539" y="1970213"/>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23"/>
          </a:p>
        </p:txBody>
      </p:sp>
      <p:sp>
        <p:nvSpPr>
          <p:cNvPr id="27" name="Oval 26">
            <a:extLst>
              <a:ext uri="{FF2B5EF4-FFF2-40B4-BE49-F238E27FC236}">
                <a16:creationId xmlns:a16="http://schemas.microsoft.com/office/drawing/2014/main" id="{BEDF8339-A069-9444-95F6-AC27AB77D2DB}"/>
              </a:ext>
            </a:extLst>
          </p:cNvPr>
          <p:cNvSpPr/>
          <p:nvPr/>
        </p:nvSpPr>
        <p:spPr>
          <a:xfrm>
            <a:off x="7574378" y="2557369"/>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23"/>
          </a:p>
        </p:txBody>
      </p:sp>
      <p:sp>
        <p:nvSpPr>
          <p:cNvPr id="28" name="Oval 27">
            <a:extLst>
              <a:ext uri="{FF2B5EF4-FFF2-40B4-BE49-F238E27FC236}">
                <a16:creationId xmlns:a16="http://schemas.microsoft.com/office/drawing/2014/main" id="{3B416932-3C92-C244-B477-4F0E3EF33021}"/>
              </a:ext>
            </a:extLst>
          </p:cNvPr>
          <p:cNvSpPr/>
          <p:nvPr/>
        </p:nvSpPr>
        <p:spPr>
          <a:xfrm>
            <a:off x="7574377" y="3144525"/>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23"/>
          </a:p>
        </p:txBody>
      </p:sp>
      <p:sp>
        <p:nvSpPr>
          <p:cNvPr id="29" name="Oval 28">
            <a:extLst>
              <a:ext uri="{FF2B5EF4-FFF2-40B4-BE49-F238E27FC236}">
                <a16:creationId xmlns:a16="http://schemas.microsoft.com/office/drawing/2014/main" id="{AFA26D1F-2D34-8645-8A32-D647AFBDBC8A}"/>
              </a:ext>
            </a:extLst>
          </p:cNvPr>
          <p:cNvSpPr/>
          <p:nvPr/>
        </p:nvSpPr>
        <p:spPr>
          <a:xfrm>
            <a:off x="7574377" y="3731682"/>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23"/>
          </a:p>
        </p:txBody>
      </p:sp>
      <p:sp>
        <p:nvSpPr>
          <p:cNvPr id="30" name="Oval 29">
            <a:extLst>
              <a:ext uri="{FF2B5EF4-FFF2-40B4-BE49-F238E27FC236}">
                <a16:creationId xmlns:a16="http://schemas.microsoft.com/office/drawing/2014/main" id="{5093D3F0-E97A-A344-A8BB-BE7CDB2E2253}"/>
              </a:ext>
            </a:extLst>
          </p:cNvPr>
          <p:cNvSpPr/>
          <p:nvPr/>
        </p:nvSpPr>
        <p:spPr>
          <a:xfrm>
            <a:off x="7574377" y="4318838"/>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23"/>
          </a:p>
        </p:txBody>
      </p:sp>
      <p:sp>
        <p:nvSpPr>
          <p:cNvPr id="3" name="Title 2">
            <a:extLst>
              <a:ext uri="{FF2B5EF4-FFF2-40B4-BE49-F238E27FC236}">
                <a16:creationId xmlns:a16="http://schemas.microsoft.com/office/drawing/2014/main" id="{F2E0F398-D99E-B44F-BDD7-EE89F48F6E08}"/>
              </a:ext>
            </a:extLst>
          </p:cNvPr>
          <p:cNvSpPr>
            <a:spLocks noGrp="1"/>
          </p:cNvSpPr>
          <p:nvPr>
            <p:ph type="title"/>
          </p:nvPr>
        </p:nvSpPr>
        <p:spPr/>
        <p:txBody>
          <a:bodyPr/>
          <a:lstStyle/>
          <a:p>
            <a:r>
              <a:rPr lang="en-NL" sz="8000" spc="-150" dirty="0"/>
              <a:t>T</a:t>
            </a:r>
            <a:r>
              <a:rPr lang="en-NL" sz="8000" dirty="0"/>
              <a:t>I</a:t>
            </a:r>
            <a:r>
              <a:rPr lang="en-NL" sz="8000" spc="300" dirty="0"/>
              <a:t>M</a:t>
            </a:r>
            <a:r>
              <a:rPr lang="en-NL" sz="8000" dirty="0"/>
              <a:t>E </a:t>
            </a:r>
            <a:r>
              <a:rPr lang="en-NL" sz="8000" spc="-300" dirty="0"/>
              <a:t>T</a:t>
            </a:r>
            <a:r>
              <a:rPr lang="en-NL" sz="8000" dirty="0"/>
              <a:t>O </a:t>
            </a:r>
            <a:r>
              <a:rPr lang="en-NL" sz="8000" spc="300" dirty="0"/>
              <a:t>MA</a:t>
            </a:r>
            <a:r>
              <a:rPr lang="en-NL" sz="8000" spc="600" dirty="0"/>
              <a:t>R</a:t>
            </a:r>
            <a:r>
              <a:rPr lang="en-NL" sz="8000" dirty="0"/>
              <a:t>KET</a:t>
            </a:r>
          </a:p>
        </p:txBody>
      </p:sp>
      <p:sp>
        <p:nvSpPr>
          <p:cNvPr id="4" name="Text Placeholder 3">
            <a:extLst>
              <a:ext uri="{FF2B5EF4-FFF2-40B4-BE49-F238E27FC236}">
                <a16:creationId xmlns:a16="http://schemas.microsoft.com/office/drawing/2014/main" id="{0C382F9B-097B-0646-8CCE-E60D76618A9D}"/>
              </a:ext>
            </a:extLst>
          </p:cNvPr>
          <p:cNvSpPr>
            <a:spLocks noGrp="1"/>
          </p:cNvSpPr>
          <p:nvPr>
            <p:ph type="body" sz="quarter" idx="10"/>
          </p:nvPr>
        </p:nvSpPr>
        <p:spPr/>
        <p:txBody>
          <a:bodyPr>
            <a:noAutofit/>
          </a:bodyPr>
          <a:lstStyle/>
          <a:p>
            <a:r>
              <a:rPr lang="en-GB" sz="1030" dirty="0" err="1">
                <a:solidFill>
                  <a:schemeClr val="bg1">
                    <a:lumMod val="50000"/>
                  </a:schemeClr>
                </a:solidFill>
              </a:rPr>
              <a:t>Tijd</a:t>
            </a:r>
            <a:r>
              <a:rPr lang="en-GB" sz="1030" dirty="0">
                <a:solidFill>
                  <a:schemeClr val="bg1">
                    <a:lumMod val="50000"/>
                  </a:schemeClr>
                </a:solidFill>
              </a:rPr>
              <a:t>-tot-</a:t>
            </a:r>
            <a:r>
              <a:rPr lang="en-GB" sz="1030" dirty="0" err="1">
                <a:solidFill>
                  <a:schemeClr val="bg1">
                    <a:lumMod val="50000"/>
                  </a:schemeClr>
                </a:solidFill>
              </a:rPr>
              <a:t>aan</a:t>
            </a:r>
            <a:r>
              <a:rPr lang="en-GB" sz="1030" dirty="0">
                <a:solidFill>
                  <a:schemeClr val="bg1">
                    <a:lumMod val="50000"/>
                  </a:schemeClr>
                </a:solidFill>
              </a:rPr>
              <a:t>-de-</a:t>
            </a:r>
            <a:r>
              <a:rPr lang="en-GB" sz="1030" dirty="0" err="1">
                <a:solidFill>
                  <a:schemeClr val="bg1">
                    <a:lumMod val="50000"/>
                  </a:schemeClr>
                </a:solidFill>
              </a:rPr>
              <a:t>markt</a:t>
            </a:r>
            <a:r>
              <a:rPr lang="en-GB" sz="1030" dirty="0">
                <a:solidFill>
                  <a:schemeClr val="bg1">
                    <a:lumMod val="50000"/>
                  </a:schemeClr>
                </a:solidFill>
              </a:rPr>
              <a:t>: Het </a:t>
            </a:r>
            <a:r>
              <a:rPr lang="en-GB" sz="1030" dirty="0" err="1">
                <a:solidFill>
                  <a:schemeClr val="bg1">
                    <a:lumMod val="50000"/>
                  </a:schemeClr>
                </a:solidFill>
              </a:rPr>
              <a:t>vermogen</a:t>
            </a:r>
            <a:r>
              <a:rPr lang="en-GB" sz="1030" dirty="0">
                <a:solidFill>
                  <a:schemeClr val="bg1">
                    <a:lumMod val="50000"/>
                  </a:schemeClr>
                </a:solidFill>
              </a:rPr>
              <a:t> van de </a:t>
            </a:r>
            <a:r>
              <a:rPr lang="en-GB" sz="1030" dirty="0" err="1">
                <a:solidFill>
                  <a:schemeClr val="bg1">
                    <a:lumMod val="50000"/>
                  </a:schemeClr>
                </a:solidFill>
              </a:rPr>
              <a:t>organisatie</a:t>
            </a:r>
            <a:r>
              <a:rPr lang="en-GB" sz="1030" dirty="0">
                <a:solidFill>
                  <a:schemeClr val="bg1">
                    <a:lumMod val="50000"/>
                  </a:schemeClr>
                </a:solidFill>
              </a:rPr>
              <a:t> om </a:t>
            </a:r>
            <a:r>
              <a:rPr lang="en-GB" sz="1030" dirty="0" err="1">
                <a:solidFill>
                  <a:schemeClr val="bg1">
                    <a:lumMod val="50000"/>
                  </a:schemeClr>
                </a:solidFill>
              </a:rPr>
              <a:t>snel</a:t>
            </a:r>
            <a:r>
              <a:rPr lang="en-GB" sz="1030" dirty="0">
                <a:solidFill>
                  <a:schemeClr val="bg1">
                    <a:lumMod val="50000"/>
                  </a:schemeClr>
                </a:solidFill>
              </a:rPr>
              <a:t> </a:t>
            </a:r>
            <a:r>
              <a:rPr lang="en-GB" sz="1030" dirty="0" err="1">
                <a:solidFill>
                  <a:schemeClr val="bg1">
                    <a:lumMod val="50000"/>
                  </a:schemeClr>
                </a:solidFill>
              </a:rPr>
              <a:t>nieuwe</a:t>
            </a:r>
            <a:r>
              <a:rPr lang="en-GB" sz="1030" dirty="0">
                <a:solidFill>
                  <a:schemeClr val="bg1">
                    <a:lumMod val="50000"/>
                  </a:schemeClr>
                </a:solidFill>
              </a:rPr>
              <a:t> </a:t>
            </a:r>
            <a:r>
              <a:rPr lang="en-GB" sz="1030" dirty="0" err="1">
                <a:solidFill>
                  <a:schemeClr val="bg1">
                    <a:lumMod val="50000"/>
                  </a:schemeClr>
                </a:solidFill>
              </a:rPr>
              <a:t>mogelijkheden</a:t>
            </a:r>
            <a:r>
              <a:rPr lang="en-GB" sz="1030" dirty="0">
                <a:solidFill>
                  <a:schemeClr val="bg1">
                    <a:lumMod val="50000"/>
                  </a:schemeClr>
                </a:solidFill>
              </a:rPr>
              <a:t>, </a:t>
            </a:r>
            <a:r>
              <a:rPr lang="en-GB" sz="1030" dirty="0" err="1">
                <a:solidFill>
                  <a:schemeClr val="bg1">
                    <a:lumMod val="50000"/>
                  </a:schemeClr>
                </a:solidFill>
              </a:rPr>
              <a:t>diensten</a:t>
            </a:r>
            <a:r>
              <a:rPr lang="en-GB" sz="1030" dirty="0">
                <a:solidFill>
                  <a:schemeClr val="bg1">
                    <a:lumMod val="50000"/>
                  </a:schemeClr>
                </a:solidFill>
              </a:rPr>
              <a:t> of </a:t>
            </a:r>
            <a:r>
              <a:rPr lang="en-GB" sz="1030" dirty="0" err="1">
                <a:solidFill>
                  <a:schemeClr val="bg1">
                    <a:lumMod val="50000"/>
                  </a:schemeClr>
                </a:solidFill>
              </a:rPr>
              <a:t>producten</a:t>
            </a:r>
            <a:r>
              <a:rPr lang="en-GB" sz="1030" dirty="0">
                <a:solidFill>
                  <a:schemeClr val="bg1">
                    <a:lumMod val="50000"/>
                  </a:schemeClr>
                </a:solidFill>
              </a:rPr>
              <a:t> </a:t>
            </a:r>
            <a:r>
              <a:rPr lang="en-GB" sz="1030" dirty="0" err="1">
                <a:solidFill>
                  <a:schemeClr val="bg1">
                    <a:lumMod val="50000"/>
                  </a:schemeClr>
                </a:solidFill>
              </a:rPr>
              <a:t>te</a:t>
            </a:r>
            <a:r>
              <a:rPr lang="en-GB" sz="1030" dirty="0">
                <a:solidFill>
                  <a:schemeClr val="bg1">
                    <a:lumMod val="50000"/>
                  </a:schemeClr>
                </a:solidFill>
              </a:rPr>
              <a:t> </a:t>
            </a:r>
            <a:r>
              <a:rPr lang="en-GB" sz="1030" dirty="0" err="1">
                <a:solidFill>
                  <a:schemeClr val="bg1">
                    <a:lumMod val="50000"/>
                  </a:schemeClr>
                </a:solidFill>
              </a:rPr>
              <a:t>leveren</a:t>
            </a:r>
            <a:endParaRPr lang="en-NL" sz="1030" dirty="0">
              <a:solidFill>
                <a:schemeClr val="bg1">
                  <a:lumMod val="50000"/>
                </a:schemeClr>
              </a:solidFill>
            </a:endParaRPr>
          </a:p>
        </p:txBody>
      </p:sp>
    </p:spTree>
    <p:extLst>
      <p:ext uri="{BB962C8B-B14F-4D97-AF65-F5344CB8AC3E}">
        <p14:creationId xmlns:p14="http://schemas.microsoft.com/office/powerpoint/2010/main" val="418672499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919286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D6E82F-0393-E74B-B47E-952458451CB0}"/>
              </a:ext>
            </a:extLst>
          </p:cNvPr>
          <p:cNvSpPr>
            <a:spLocks noGrp="1"/>
          </p:cNvSpPr>
          <p:nvPr>
            <p:ph type="title"/>
          </p:nvPr>
        </p:nvSpPr>
        <p:spPr/>
        <p:txBody>
          <a:bodyPr/>
          <a:lstStyle/>
          <a:p>
            <a:r>
              <a:rPr lang="en-NL" sz="4800" dirty="0"/>
              <a:t>Het gaat niet om de metingen, maar om de inzichten</a:t>
            </a:r>
            <a:endParaRPr lang="en-NL" dirty="0"/>
          </a:p>
        </p:txBody>
      </p:sp>
    </p:spTree>
    <p:extLst>
      <p:ext uri="{BB962C8B-B14F-4D97-AF65-F5344CB8AC3E}">
        <p14:creationId xmlns:p14="http://schemas.microsoft.com/office/powerpoint/2010/main" val="386452499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3637943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7E03A7-E6C2-D44F-9B6F-644C25B444F1}"/>
              </a:ext>
            </a:extLst>
          </p:cNvPr>
          <p:cNvSpPr>
            <a:spLocks noGrp="1"/>
          </p:cNvSpPr>
          <p:nvPr>
            <p:ph type="title"/>
          </p:nvPr>
        </p:nvSpPr>
        <p:spPr/>
        <p:txBody>
          <a:bodyPr/>
          <a:lstStyle/>
          <a:p>
            <a:r>
              <a:rPr lang="en-NL" sz="4800" b="0" dirty="0"/>
              <a:t>Leer meer over</a:t>
            </a:r>
            <a:br>
              <a:rPr lang="en-NL" sz="4800" b="0" dirty="0"/>
            </a:br>
            <a:r>
              <a:rPr lang="en-NL" sz="4800" dirty="0"/>
              <a:t>Evidence Based Management </a:t>
            </a:r>
            <a:r>
              <a:rPr lang="en-NL" sz="4800" b="0" dirty="0"/>
              <a:t>op</a:t>
            </a:r>
            <a:br>
              <a:rPr lang="en-NL" sz="4800" dirty="0"/>
            </a:br>
            <a:r>
              <a:rPr lang="en-NL" sz="4800" b="0" dirty="0"/>
              <a:t>http://scrum.org/EBM</a:t>
            </a:r>
            <a:endParaRPr lang="en-NL" b="0" dirty="0"/>
          </a:p>
        </p:txBody>
      </p:sp>
    </p:spTree>
    <p:extLst>
      <p:ext uri="{BB962C8B-B14F-4D97-AF65-F5344CB8AC3E}">
        <p14:creationId xmlns:p14="http://schemas.microsoft.com/office/powerpoint/2010/main" val="137755422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8342661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09EAD6C-D563-D744-AFCA-AE8CA95E6630}"/>
              </a:ext>
            </a:extLst>
          </p:cNvPr>
          <p:cNvSpPr txBox="1"/>
          <p:nvPr/>
        </p:nvSpPr>
        <p:spPr>
          <a:xfrm>
            <a:off x="588015" y="247301"/>
            <a:ext cx="6599544" cy="420572"/>
          </a:xfrm>
          <a:prstGeom prst="rect">
            <a:avLst/>
          </a:prstGeom>
          <a:noFill/>
        </p:spPr>
        <p:txBody>
          <a:bodyPr wrap="square" rtlCol="0">
            <a:spAutoFit/>
          </a:bodyPr>
          <a:lstStyle/>
          <a:p>
            <a:pPr algn="ctr"/>
            <a:r>
              <a:rPr lang="en-NL" sz="2057" b="1" dirty="0">
                <a:latin typeface="Ubuntu" panose="020B0504030602030204" pitchFamily="34" charset="0"/>
              </a:rPr>
              <a:t>Spiekbrief met</a:t>
            </a:r>
            <a:r>
              <a:rPr lang="en-NL" sz="2057" dirty="0">
                <a:latin typeface="Ubuntu" panose="020B0504030602030204" pitchFamily="34" charset="0"/>
              </a:rPr>
              <a:t> </a:t>
            </a:r>
            <a:r>
              <a:rPr lang="en-NL" sz="2057" b="1" dirty="0">
                <a:latin typeface="Ubuntu" panose="020B0504030602030204" pitchFamily="34" charset="0"/>
              </a:rPr>
              <a:t>Key Value Measure voorbeelden</a:t>
            </a:r>
            <a:endParaRPr lang="en-NL" sz="2057" dirty="0">
              <a:latin typeface="Ubuntu" panose="020B0504030602030204" pitchFamily="34" charset="0"/>
            </a:endParaRPr>
          </a:p>
        </p:txBody>
      </p:sp>
      <p:sp>
        <p:nvSpPr>
          <p:cNvPr id="8" name="TextBox 7">
            <a:extLst>
              <a:ext uri="{FF2B5EF4-FFF2-40B4-BE49-F238E27FC236}">
                <a16:creationId xmlns:a16="http://schemas.microsoft.com/office/drawing/2014/main" id="{CBB6441C-A641-EE43-B9CA-553BCAFDDCAF}"/>
              </a:ext>
            </a:extLst>
          </p:cNvPr>
          <p:cNvSpPr txBox="1"/>
          <p:nvPr/>
        </p:nvSpPr>
        <p:spPr>
          <a:xfrm>
            <a:off x="5153236" y="5027094"/>
            <a:ext cx="2504021" cy="290318"/>
          </a:xfrm>
          <a:prstGeom prst="rect">
            <a:avLst/>
          </a:prstGeom>
          <a:noFill/>
        </p:spPr>
        <p:txBody>
          <a:bodyPr wrap="square" rtlCol="0">
            <a:spAutoFit/>
          </a:bodyPr>
          <a:lstStyle/>
          <a:p>
            <a:pPr algn="r"/>
            <a:r>
              <a:rPr lang="en-GB" sz="617" baseline="30000" dirty="0">
                <a:solidFill>
                  <a:schemeClr val="bg1">
                    <a:lumMod val="65000"/>
                  </a:schemeClr>
                </a:solidFill>
                <a:latin typeface="Ubuntu" panose="020B0504030602030204" pitchFamily="34" charset="0"/>
              </a:rPr>
              <a:t>1 </a:t>
            </a:r>
            <a:r>
              <a:rPr lang="en-GB" sz="617" dirty="0" err="1">
                <a:solidFill>
                  <a:schemeClr val="bg1">
                    <a:lumMod val="65000"/>
                  </a:schemeClr>
                </a:solidFill>
                <a:latin typeface="Ubuntu" panose="020B0504030602030204" pitchFamily="34" charset="0"/>
              </a:rPr>
              <a:t>Voor</a:t>
            </a:r>
            <a:r>
              <a:rPr lang="en-GB" sz="617" dirty="0">
                <a:solidFill>
                  <a:schemeClr val="bg1">
                    <a:lumMod val="65000"/>
                  </a:schemeClr>
                </a:solidFill>
                <a:latin typeface="Ubuntu" panose="020B0504030602030204" pitchFamily="34" charset="0"/>
              </a:rPr>
              <a:t> </a:t>
            </a:r>
            <a:r>
              <a:rPr lang="en-GB" sz="617" dirty="0" err="1">
                <a:solidFill>
                  <a:schemeClr val="bg1">
                    <a:lumMod val="65000"/>
                  </a:schemeClr>
                </a:solidFill>
                <a:latin typeface="Ubuntu" panose="020B0504030602030204" pitchFamily="34" charset="0"/>
              </a:rPr>
              <a:t>meer</a:t>
            </a:r>
            <a:r>
              <a:rPr lang="en-GB" sz="617" dirty="0">
                <a:solidFill>
                  <a:schemeClr val="bg1">
                    <a:lumMod val="65000"/>
                  </a:schemeClr>
                </a:solidFill>
                <a:latin typeface="Ubuntu" panose="020B0504030602030204" pitchFamily="34" charset="0"/>
              </a:rPr>
              <a:t> </a:t>
            </a:r>
            <a:r>
              <a:rPr lang="en-GB" sz="617" dirty="0" err="1">
                <a:solidFill>
                  <a:schemeClr val="bg1">
                    <a:lumMod val="65000"/>
                  </a:schemeClr>
                </a:solidFill>
                <a:latin typeface="Ubuntu" panose="020B0504030602030204" pitchFamily="34" charset="0"/>
              </a:rPr>
              <a:t>informatie</a:t>
            </a:r>
            <a:r>
              <a:rPr lang="en-GB" sz="617" dirty="0">
                <a:solidFill>
                  <a:schemeClr val="bg1">
                    <a:lumMod val="65000"/>
                  </a:schemeClr>
                </a:solidFill>
                <a:latin typeface="Ubuntu" panose="020B0504030602030204" pitchFamily="34" charset="0"/>
              </a:rPr>
              <a:t> </a:t>
            </a:r>
            <a:r>
              <a:rPr lang="en-GB" sz="617" dirty="0" err="1">
                <a:solidFill>
                  <a:schemeClr val="bg1">
                    <a:lumMod val="65000"/>
                  </a:schemeClr>
                </a:solidFill>
                <a:latin typeface="Ubuntu" panose="020B0504030602030204" pitchFamily="34" charset="0"/>
              </a:rPr>
              <a:t>zie</a:t>
            </a:r>
            <a:r>
              <a:rPr lang="en-GB" sz="617" dirty="0">
                <a:solidFill>
                  <a:schemeClr val="bg1">
                    <a:lumMod val="65000"/>
                  </a:schemeClr>
                </a:solidFill>
                <a:latin typeface="Ubuntu" panose="020B0504030602030204" pitchFamily="34" charset="0"/>
              </a:rPr>
              <a:t> het DORA 2019 report (Engels)</a:t>
            </a:r>
            <a:endParaRPr lang="en-NL" sz="617" dirty="0">
              <a:solidFill>
                <a:schemeClr val="bg1">
                  <a:lumMod val="65000"/>
                </a:schemeClr>
              </a:solidFill>
              <a:latin typeface="Ubuntu" panose="020B0504030602030204" pitchFamily="34" charset="0"/>
            </a:endParaRPr>
          </a:p>
          <a:p>
            <a:pPr algn="r"/>
            <a:r>
              <a:rPr lang="en-NL" sz="617" dirty="0">
                <a:solidFill>
                  <a:schemeClr val="bg1">
                    <a:lumMod val="65000"/>
                  </a:schemeClr>
                </a:solidFill>
                <a:latin typeface="Ubuntu" panose="020B0504030602030204" pitchFamily="34" charset="0"/>
              </a:rPr>
              <a:t>Bron: EBM gids 2020, http://scrum.org/EBM</a:t>
            </a:r>
          </a:p>
        </p:txBody>
      </p:sp>
      <p:pic>
        <p:nvPicPr>
          <p:cNvPr id="5" name="Picture 4">
            <a:extLst>
              <a:ext uri="{FF2B5EF4-FFF2-40B4-BE49-F238E27FC236}">
                <a16:creationId xmlns:a16="http://schemas.microsoft.com/office/drawing/2014/main" id="{B25B9DC0-E698-B44B-9BD1-7DF86B3BB8C6}"/>
              </a:ext>
            </a:extLst>
          </p:cNvPr>
          <p:cNvPicPr>
            <a:picLocks noChangeAspect="1"/>
          </p:cNvPicPr>
          <p:nvPr/>
        </p:nvPicPr>
        <p:blipFill rotWithShape="1">
          <a:blip r:embed="rId3"/>
          <a:srcRect t="2737"/>
          <a:stretch/>
        </p:blipFill>
        <p:spPr>
          <a:xfrm>
            <a:off x="2649759" y="4197351"/>
            <a:ext cx="2541560" cy="921826"/>
          </a:xfrm>
          <a:prstGeom prst="rect">
            <a:avLst/>
          </a:prstGeom>
        </p:spPr>
      </p:pic>
      <p:pic>
        <p:nvPicPr>
          <p:cNvPr id="10" name="Picture 9">
            <a:extLst>
              <a:ext uri="{FF2B5EF4-FFF2-40B4-BE49-F238E27FC236}">
                <a16:creationId xmlns:a16="http://schemas.microsoft.com/office/drawing/2014/main" id="{5665FA40-5696-9548-A234-DD32383B8FD2}"/>
              </a:ext>
            </a:extLst>
          </p:cNvPr>
          <p:cNvPicPr>
            <a:picLocks noChangeAspect="1"/>
          </p:cNvPicPr>
          <p:nvPr/>
        </p:nvPicPr>
        <p:blipFill rotWithShape="1">
          <a:blip r:embed="rId4"/>
          <a:srcRect t="2357"/>
          <a:stretch/>
        </p:blipFill>
        <p:spPr>
          <a:xfrm>
            <a:off x="5193737" y="3003524"/>
            <a:ext cx="2425624" cy="1658310"/>
          </a:xfrm>
          <a:prstGeom prst="rect">
            <a:avLst/>
          </a:prstGeom>
        </p:spPr>
      </p:pic>
      <p:sp>
        <p:nvSpPr>
          <p:cNvPr id="9" name="TextBox 8">
            <a:extLst>
              <a:ext uri="{FF2B5EF4-FFF2-40B4-BE49-F238E27FC236}">
                <a16:creationId xmlns:a16="http://schemas.microsoft.com/office/drawing/2014/main" id="{89E47889-91EF-A243-A56B-16F2F9B0BEFE}"/>
              </a:ext>
            </a:extLst>
          </p:cNvPr>
          <p:cNvSpPr txBox="1"/>
          <p:nvPr/>
        </p:nvSpPr>
        <p:spPr>
          <a:xfrm>
            <a:off x="45363" y="3047367"/>
            <a:ext cx="1039064" cy="208934"/>
          </a:xfrm>
          <a:prstGeom prst="rect">
            <a:avLst/>
          </a:prstGeom>
          <a:noFill/>
        </p:spPr>
        <p:txBody>
          <a:bodyPr wrap="none" rtlCol="0">
            <a:spAutoFit/>
          </a:bodyPr>
          <a:lstStyle/>
          <a:p>
            <a:r>
              <a:rPr lang="en-NL" sz="720" dirty="0"/>
              <a:t>Unrealized Value (UV)</a:t>
            </a:r>
          </a:p>
        </p:txBody>
      </p:sp>
      <p:graphicFrame>
        <p:nvGraphicFramePr>
          <p:cNvPr id="14" name="Table 13">
            <a:extLst>
              <a:ext uri="{FF2B5EF4-FFF2-40B4-BE49-F238E27FC236}">
                <a16:creationId xmlns:a16="http://schemas.microsoft.com/office/drawing/2014/main" id="{03155846-3CC2-C742-8D5D-EEC07BBF2F90}"/>
              </a:ext>
            </a:extLst>
          </p:cNvPr>
          <p:cNvGraphicFramePr>
            <a:graphicFrameLocks noGrp="1"/>
          </p:cNvGraphicFramePr>
          <p:nvPr>
            <p:extLst>
              <p:ext uri="{D42A27DB-BD31-4B8C-83A1-F6EECF244321}">
                <p14:modId xmlns:p14="http://schemas.microsoft.com/office/powerpoint/2010/main" val="1309557930"/>
              </p:ext>
            </p:extLst>
          </p:nvPr>
        </p:nvGraphicFramePr>
        <p:xfrm>
          <a:off x="124205" y="803510"/>
          <a:ext cx="2507586" cy="2004779"/>
        </p:xfrm>
        <a:graphic>
          <a:graphicData uri="http://schemas.openxmlformats.org/drawingml/2006/table">
            <a:tbl>
              <a:tblPr/>
              <a:tblGrid>
                <a:gridCol w="732358">
                  <a:extLst>
                    <a:ext uri="{9D8B030D-6E8A-4147-A177-3AD203B41FA5}">
                      <a16:colId xmlns:a16="http://schemas.microsoft.com/office/drawing/2014/main" val="3284831305"/>
                    </a:ext>
                  </a:extLst>
                </a:gridCol>
                <a:gridCol w="1775228">
                  <a:extLst>
                    <a:ext uri="{9D8B030D-6E8A-4147-A177-3AD203B41FA5}">
                      <a16:colId xmlns:a16="http://schemas.microsoft.com/office/drawing/2014/main" val="3925569094"/>
                    </a:ext>
                  </a:extLst>
                </a:gridCol>
              </a:tblGrid>
              <a:tr h="136488">
                <a:tc>
                  <a:txBody>
                    <a:bodyPr/>
                    <a:lstStyle/>
                    <a:p>
                      <a:pPr marL="0">
                        <a:lnSpc>
                          <a:spcPct val="115000"/>
                        </a:lnSpc>
                      </a:pPr>
                      <a:r>
                        <a:rPr lang="en-NL" sz="600">
                          <a:solidFill>
                            <a:srgbClr val="FFFFFF"/>
                          </a:solidFill>
                          <a:effectLst/>
                          <a:latin typeface="Arial" panose="020B0604020202020204" pitchFamily="34" charset="0"/>
                          <a:ea typeface="Arial" panose="020B0604020202020204" pitchFamily="34" charset="0"/>
                        </a:rPr>
                        <a:t>KVM</a:t>
                      </a:r>
                      <a:endParaRPr lang="en-NL" sz="800">
                        <a:effectLst/>
                        <a:latin typeface="Arial" panose="020B0604020202020204" pitchFamily="34" charset="0"/>
                        <a:ea typeface="Arial" panose="020B0604020202020204" pitchFamily="34" charset="0"/>
                      </a:endParaRPr>
                    </a:p>
                  </a:txBody>
                  <a:tcPr marL="78376" marR="78376" marT="13063" marB="13063">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70AECA"/>
                    </a:solidFill>
                  </a:tcPr>
                </a:tc>
                <a:tc>
                  <a:txBody>
                    <a:bodyPr/>
                    <a:lstStyle/>
                    <a:p>
                      <a:pPr marL="0">
                        <a:lnSpc>
                          <a:spcPct val="115000"/>
                        </a:lnSpc>
                      </a:pPr>
                      <a:r>
                        <a:rPr lang="en-NL" sz="600" dirty="0">
                          <a:solidFill>
                            <a:srgbClr val="FFFFFF"/>
                          </a:solidFill>
                          <a:effectLst/>
                          <a:latin typeface="Arial" panose="020B0604020202020204" pitchFamily="34" charset="0"/>
                          <a:ea typeface="Arial" panose="020B0604020202020204" pitchFamily="34" charset="0"/>
                        </a:rPr>
                        <a:t>Meetwaarde:</a:t>
                      </a:r>
                      <a:endParaRPr lang="en-NL" sz="800" dirty="0">
                        <a:effectLst/>
                        <a:latin typeface="Arial" panose="020B0604020202020204" pitchFamily="34" charset="0"/>
                        <a:ea typeface="Arial" panose="020B0604020202020204" pitchFamily="34" charset="0"/>
                      </a:endParaRPr>
                    </a:p>
                  </a:txBody>
                  <a:tcPr marL="78376" marR="78376" marT="13063" marB="13063">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70AECA"/>
                    </a:solidFill>
                  </a:tcPr>
                </a:tc>
                <a:extLst>
                  <a:ext uri="{0D108BD9-81ED-4DB2-BD59-A6C34878D82A}">
                    <a16:rowId xmlns:a16="http://schemas.microsoft.com/office/drawing/2014/main" val="4040145425"/>
                  </a:ext>
                </a:extLst>
              </a:tr>
              <a:tr h="509600">
                <a:tc>
                  <a:txBody>
                    <a:bodyPr/>
                    <a:lstStyle/>
                    <a:p>
                      <a:pPr marL="0">
                        <a:lnSpc>
                          <a:spcPct val="115000"/>
                        </a:lnSpc>
                        <a:spcBef>
                          <a:spcPts val="1100"/>
                        </a:spcBef>
                        <a:spcAft>
                          <a:spcPts val="0"/>
                        </a:spcAft>
                      </a:pPr>
                      <a:r>
                        <a:rPr lang="nl-NL" sz="500" dirty="0">
                          <a:solidFill>
                            <a:srgbClr val="000000"/>
                          </a:solidFill>
                          <a:effectLst/>
                          <a:latin typeface="Segoe UI" panose="020B0502040204020203" pitchFamily="34" charset="0"/>
                          <a:ea typeface="Times New Roman" panose="02020603050405020304" pitchFamily="18" charset="0"/>
                        </a:rPr>
                        <a:t>Omzet per medewerker</a:t>
                      </a:r>
                      <a:endParaRPr lang="en-NL" sz="500" dirty="0">
                        <a:effectLst/>
                        <a:latin typeface="Arial" panose="020B0604020202020204" pitchFamily="34" charset="0"/>
                        <a:ea typeface="Arial" panose="020B0604020202020204" pitchFamily="34" charset="0"/>
                      </a:endParaRPr>
                    </a:p>
                  </a:txBody>
                  <a:tcPr marL="78376" marR="78376" marT="13063" marB="13063">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marL="0">
                        <a:lnSpc>
                          <a:spcPct val="115000"/>
                        </a:lnSpc>
                        <a:spcBef>
                          <a:spcPts val="1100"/>
                        </a:spcBef>
                        <a:spcAft>
                          <a:spcPts val="0"/>
                        </a:spcAft>
                      </a:pPr>
                      <a:r>
                        <a:rPr lang="nl-NL" sz="500" dirty="0">
                          <a:solidFill>
                            <a:srgbClr val="000000"/>
                          </a:solidFill>
                          <a:effectLst/>
                          <a:latin typeface="Segoe UI" panose="020B0502040204020203" pitchFamily="34" charset="0"/>
                          <a:ea typeface="Times New Roman" panose="02020603050405020304" pitchFamily="18" charset="0"/>
                        </a:rPr>
                        <a:t>De verhouding (bruto omzet / aantal medewerkers) is een maatstaf voor het concurrentie vermogen binnen de sector. De verschillen tussen sectoren kunnen significant zijn.</a:t>
                      </a:r>
                      <a:endParaRPr lang="en-NL" sz="500" dirty="0">
                        <a:effectLst/>
                        <a:latin typeface="Arial" panose="020B0604020202020204" pitchFamily="34" charset="0"/>
                        <a:ea typeface="Arial" panose="020B0604020202020204" pitchFamily="34" charset="0"/>
                      </a:endParaRPr>
                    </a:p>
                  </a:txBody>
                  <a:tcPr marL="78376" marR="78376" marT="13063" marB="13063">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extLst>
                  <a:ext uri="{0D108BD9-81ED-4DB2-BD59-A6C34878D82A}">
                    <a16:rowId xmlns:a16="http://schemas.microsoft.com/office/drawing/2014/main" val="2222490173"/>
                  </a:ext>
                </a:extLst>
              </a:tr>
              <a:tr h="311943">
                <a:tc>
                  <a:txBody>
                    <a:bodyPr/>
                    <a:lstStyle/>
                    <a:p>
                      <a:pPr marL="0">
                        <a:lnSpc>
                          <a:spcPct val="115000"/>
                        </a:lnSpc>
                        <a:spcBef>
                          <a:spcPts val="1100"/>
                        </a:spcBef>
                        <a:spcAft>
                          <a:spcPts val="0"/>
                        </a:spcAft>
                      </a:pPr>
                      <a:r>
                        <a:rPr lang="nl-NL" sz="500" dirty="0">
                          <a:solidFill>
                            <a:srgbClr val="000000"/>
                          </a:solidFill>
                          <a:effectLst/>
                          <a:latin typeface="Segoe UI" panose="020B0502040204020203" pitchFamily="34" charset="0"/>
                          <a:ea typeface="Times New Roman" panose="02020603050405020304" pitchFamily="18" charset="0"/>
                        </a:rPr>
                        <a:t>Kosten-percentage</a:t>
                      </a:r>
                      <a:endParaRPr lang="en-NL" sz="500" dirty="0">
                        <a:effectLst/>
                        <a:latin typeface="Arial" panose="020B0604020202020204" pitchFamily="34" charset="0"/>
                        <a:ea typeface="Arial" panose="020B0604020202020204" pitchFamily="34" charset="0"/>
                      </a:endParaRPr>
                    </a:p>
                  </a:txBody>
                  <a:tcPr marL="78376" marR="78376" marT="13063" marB="13063">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marL="0">
                        <a:lnSpc>
                          <a:spcPct val="115000"/>
                        </a:lnSpc>
                        <a:spcBef>
                          <a:spcPts val="1100"/>
                        </a:spcBef>
                        <a:spcAft>
                          <a:spcPts val="0"/>
                        </a:spcAft>
                      </a:pPr>
                      <a:r>
                        <a:rPr lang="nl-NL" sz="500" dirty="0">
                          <a:solidFill>
                            <a:srgbClr val="000000"/>
                          </a:solidFill>
                          <a:effectLst/>
                          <a:latin typeface="Segoe UI" panose="020B0502040204020203" pitchFamily="34" charset="0"/>
                          <a:ea typeface="Times New Roman" panose="02020603050405020304" pitchFamily="18" charset="0"/>
                        </a:rPr>
                        <a:t>De totale opbrengsten van een product of dienst gedeeld door de totale kosten, inclusief operationele kosten.</a:t>
                      </a:r>
                      <a:endParaRPr lang="en-NL" sz="500" dirty="0">
                        <a:effectLst/>
                        <a:latin typeface="Arial" panose="020B0604020202020204" pitchFamily="34" charset="0"/>
                        <a:ea typeface="Arial" panose="020B0604020202020204" pitchFamily="34" charset="0"/>
                      </a:endParaRPr>
                    </a:p>
                  </a:txBody>
                  <a:tcPr marL="78376" marR="78376" marT="13063" marB="13063">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extLst>
                  <a:ext uri="{0D108BD9-81ED-4DB2-BD59-A6C34878D82A}">
                    <a16:rowId xmlns:a16="http://schemas.microsoft.com/office/drawing/2014/main" val="1322778031"/>
                  </a:ext>
                </a:extLst>
              </a:tr>
              <a:tr h="225205">
                <a:tc>
                  <a:txBody>
                    <a:bodyPr/>
                    <a:lstStyle/>
                    <a:p>
                      <a:pPr marL="0">
                        <a:lnSpc>
                          <a:spcPct val="115000"/>
                        </a:lnSpc>
                        <a:spcBef>
                          <a:spcPts val="1100"/>
                        </a:spcBef>
                        <a:spcAft>
                          <a:spcPts val="0"/>
                        </a:spcAft>
                      </a:pPr>
                      <a:r>
                        <a:rPr lang="nl-NL" sz="500" dirty="0">
                          <a:solidFill>
                            <a:srgbClr val="000000"/>
                          </a:solidFill>
                          <a:effectLst/>
                          <a:latin typeface="Segoe UI" panose="020B0502040204020203" pitchFamily="34" charset="0"/>
                          <a:ea typeface="Times New Roman" panose="02020603050405020304" pitchFamily="18" charset="0"/>
                        </a:rPr>
                        <a:t>Medewerker-tevredenheid</a:t>
                      </a:r>
                      <a:endParaRPr lang="en-NL" sz="500" dirty="0">
                        <a:effectLst/>
                        <a:latin typeface="Arial" panose="020B0604020202020204" pitchFamily="34" charset="0"/>
                        <a:ea typeface="Arial" panose="020B0604020202020204" pitchFamily="34" charset="0"/>
                      </a:endParaRPr>
                    </a:p>
                  </a:txBody>
                  <a:tcPr marL="78376" marR="78376" marT="13063" marB="13063">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marL="0">
                        <a:lnSpc>
                          <a:spcPct val="115000"/>
                        </a:lnSpc>
                        <a:spcBef>
                          <a:spcPts val="1100"/>
                        </a:spcBef>
                        <a:spcAft>
                          <a:spcPts val="0"/>
                        </a:spcAft>
                      </a:pPr>
                      <a:r>
                        <a:rPr lang="nl-NL" sz="500" dirty="0">
                          <a:solidFill>
                            <a:srgbClr val="000000"/>
                          </a:solidFill>
                          <a:effectLst/>
                          <a:latin typeface="Segoe UI" panose="020B0502040204020203" pitchFamily="34" charset="0"/>
                          <a:ea typeface="Times New Roman" panose="02020603050405020304" pitchFamily="18" charset="0"/>
                        </a:rPr>
                        <a:t>Een indicatie van het sentiment bij de medewerkers, hun enthousiasme en energie.</a:t>
                      </a:r>
                      <a:endParaRPr lang="en-NL" sz="500" dirty="0">
                        <a:effectLst/>
                        <a:latin typeface="Arial" panose="020B0604020202020204" pitchFamily="34" charset="0"/>
                        <a:ea typeface="Arial" panose="020B0604020202020204" pitchFamily="34" charset="0"/>
                      </a:endParaRPr>
                    </a:p>
                  </a:txBody>
                  <a:tcPr marL="78376" marR="78376" marT="13063" marB="13063">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extLst>
                  <a:ext uri="{0D108BD9-81ED-4DB2-BD59-A6C34878D82A}">
                    <a16:rowId xmlns:a16="http://schemas.microsoft.com/office/drawing/2014/main" val="4119351081"/>
                  </a:ext>
                </a:extLst>
              </a:tr>
              <a:tr h="311943">
                <a:tc>
                  <a:txBody>
                    <a:bodyPr/>
                    <a:lstStyle/>
                    <a:p>
                      <a:pPr marL="0">
                        <a:lnSpc>
                          <a:spcPct val="115000"/>
                        </a:lnSpc>
                        <a:spcBef>
                          <a:spcPts val="1100"/>
                        </a:spcBef>
                        <a:spcAft>
                          <a:spcPts val="0"/>
                        </a:spcAft>
                      </a:pPr>
                      <a:r>
                        <a:rPr lang="nl-NL" sz="500" dirty="0">
                          <a:solidFill>
                            <a:srgbClr val="000000"/>
                          </a:solidFill>
                          <a:effectLst/>
                          <a:latin typeface="Segoe UI" panose="020B0502040204020203" pitchFamily="34" charset="0"/>
                          <a:ea typeface="Times New Roman" panose="02020603050405020304" pitchFamily="18" charset="0"/>
                        </a:rPr>
                        <a:t>Klant-tevredenheid</a:t>
                      </a:r>
                      <a:endParaRPr lang="en-NL" sz="500" dirty="0">
                        <a:effectLst/>
                        <a:latin typeface="Arial" panose="020B0604020202020204" pitchFamily="34" charset="0"/>
                        <a:ea typeface="Arial" panose="020B0604020202020204" pitchFamily="34" charset="0"/>
                      </a:endParaRPr>
                    </a:p>
                  </a:txBody>
                  <a:tcPr marL="78376" marR="78376" marT="13063" marB="13063">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marL="0">
                        <a:lnSpc>
                          <a:spcPct val="115000"/>
                        </a:lnSpc>
                        <a:spcBef>
                          <a:spcPts val="1100"/>
                        </a:spcBef>
                        <a:spcAft>
                          <a:spcPts val="0"/>
                        </a:spcAft>
                      </a:pPr>
                      <a:r>
                        <a:rPr lang="nl-NL" sz="500" dirty="0">
                          <a:solidFill>
                            <a:srgbClr val="000000"/>
                          </a:solidFill>
                          <a:effectLst/>
                          <a:latin typeface="Segoe UI" panose="020B0502040204020203" pitchFamily="34" charset="0"/>
                          <a:ea typeface="Times New Roman" panose="02020603050405020304" pitchFamily="18" charset="0"/>
                        </a:rPr>
                        <a:t>Een indicatie die beschrijft hoe gelukkig de klant wordt van het product, en de interactie ermee.</a:t>
                      </a:r>
                      <a:endParaRPr lang="en-NL" sz="500" dirty="0">
                        <a:effectLst/>
                        <a:latin typeface="Arial" panose="020B0604020202020204" pitchFamily="34" charset="0"/>
                        <a:ea typeface="Arial" panose="020B0604020202020204" pitchFamily="34" charset="0"/>
                      </a:endParaRPr>
                    </a:p>
                  </a:txBody>
                  <a:tcPr marL="78376" marR="78376" marT="13063" marB="13063">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extLst>
                  <a:ext uri="{0D108BD9-81ED-4DB2-BD59-A6C34878D82A}">
                    <a16:rowId xmlns:a16="http://schemas.microsoft.com/office/drawing/2014/main" val="1120717521"/>
                  </a:ext>
                </a:extLst>
              </a:tr>
              <a:tr h="509600">
                <a:tc>
                  <a:txBody>
                    <a:bodyPr/>
                    <a:lstStyle/>
                    <a:p>
                      <a:pPr marL="0">
                        <a:lnSpc>
                          <a:spcPct val="115000"/>
                        </a:lnSpc>
                        <a:spcBef>
                          <a:spcPts val="1100"/>
                        </a:spcBef>
                        <a:spcAft>
                          <a:spcPts val="0"/>
                        </a:spcAft>
                      </a:pPr>
                      <a:r>
                        <a:rPr lang="nl-NL" sz="500" dirty="0">
                          <a:solidFill>
                            <a:srgbClr val="000000"/>
                          </a:solidFill>
                          <a:effectLst/>
                          <a:latin typeface="Segoe UI" panose="020B0502040204020203" pitchFamily="34" charset="0"/>
                          <a:ea typeface="Times New Roman" panose="02020603050405020304" pitchFamily="18" charset="0"/>
                        </a:rPr>
                        <a:t>Productgebruik</a:t>
                      </a:r>
                      <a:endParaRPr lang="en-NL" sz="500" dirty="0">
                        <a:effectLst/>
                        <a:latin typeface="Arial" panose="020B0604020202020204" pitchFamily="34" charset="0"/>
                        <a:ea typeface="Arial" panose="020B0604020202020204" pitchFamily="34" charset="0"/>
                      </a:endParaRPr>
                    </a:p>
                  </a:txBody>
                  <a:tcPr marL="78376" marR="78376" marT="13063" marB="13063">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marL="0">
                        <a:lnSpc>
                          <a:spcPct val="115000"/>
                        </a:lnSpc>
                        <a:spcBef>
                          <a:spcPts val="1100"/>
                        </a:spcBef>
                        <a:spcAft>
                          <a:spcPts val="0"/>
                        </a:spcAft>
                      </a:pPr>
                      <a:r>
                        <a:rPr lang="nl-NL" sz="500" dirty="0">
                          <a:solidFill>
                            <a:srgbClr val="000000"/>
                          </a:solidFill>
                          <a:effectLst/>
                          <a:latin typeface="Segoe UI" panose="020B0502040204020203" pitchFamily="34" charset="0"/>
                          <a:ea typeface="Times New Roman" panose="02020603050405020304" pitchFamily="18" charset="0"/>
                        </a:rPr>
                        <a:t>De frequentie en/of intensiteit waarmee gebruikers interacteren met het product. Dit is een proxy voor de bruikbaarheid van het product en of het daadwerkelijk het probleem van de klant oplost.</a:t>
                      </a:r>
                      <a:endParaRPr lang="en-NL" sz="500" dirty="0">
                        <a:effectLst/>
                        <a:latin typeface="Arial" panose="020B0604020202020204" pitchFamily="34" charset="0"/>
                        <a:ea typeface="Arial" panose="020B0604020202020204" pitchFamily="34" charset="0"/>
                      </a:endParaRPr>
                    </a:p>
                  </a:txBody>
                  <a:tcPr marL="78376" marR="78376" marT="13063" marB="13063">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extLst>
                  <a:ext uri="{0D108BD9-81ED-4DB2-BD59-A6C34878D82A}">
                    <a16:rowId xmlns:a16="http://schemas.microsoft.com/office/drawing/2014/main" val="2482278577"/>
                  </a:ext>
                </a:extLst>
              </a:tr>
            </a:tbl>
          </a:graphicData>
        </a:graphic>
      </p:graphicFrame>
      <p:sp>
        <p:nvSpPr>
          <p:cNvPr id="15" name="TextBox 14">
            <a:extLst>
              <a:ext uri="{FF2B5EF4-FFF2-40B4-BE49-F238E27FC236}">
                <a16:creationId xmlns:a16="http://schemas.microsoft.com/office/drawing/2014/main" id="{592472AD-26BC-F247-83B2-B664B6D64EF5}"/>
              </a:ext>
            </a:extLst>
          </p:cNvPr>
          <p:cNvSpPr txBox="1"/>
          <p:nvPr/>
        </p:nvSpPr>
        <p:spPr>
          <a:xfrm>
            <a:off x="45363" y="633440"/>
            <a:ext cx="986303" cy="208934"/>
          </a:xfrm>
          <a:prstGeom prst="rect">
            <a:avLst/>
          </a:prstGeom>
          <a:noFill/>
        </p:spPr>
        <p:txBody>
          <a:bodyPr wrap="square" rtlCol="0">
            <a:spAutoFit/>
          </a:bodyPr>
          <a:lstStyle/>
          <a:p>
            <a:r>
              <a:rPr lang="en-NL" sz="720" dirty="0"/>
              <a:t>Current Value (CV)</a:t>
            </a:r>
          </a:p>
        </p:txBody>
      </p:sp>
      <p:graphicFrame>
        <p:nvGraphicFramePr>
          <p:cNvPr id="17" name="Table 16">
            <a:extLst>
              <a:ext uri="{FF2B5EF4-FFF2-40B4-BE49-F238E27FC236}">
                <a16:creationId xmlns:a16="http://schemas.microsoft.com/office/drawing/2014/main" id="{74A0C8B8-4C65-6340-A58D-55072A17E228}"/>
              </a:ext>
            </a:extLst>
          </p:cNvPr>
          <p:cNvGraphicFramePr>
            <a:graphicFrameLocks noGrp="1"/>
          </p:cNvGraphicFramePr>
          <p:nvPr>
            <p:extLst>
              <p:ext uri="{D42A27DB-BD31-4B8C-83A1-F6EECF244321}">
                <p14:modId xmlns:p14="http://schemas.microsoft.com/office/powerpoint/2010/main" val="4215013463"/>
              </p:ext>
            </p:extLst>
          </p:nvPr>
        </p:nvGraphicFramePr>
        <p:xfrm>
          <a:off x="124206" y="3222826"/>
          <a:ext cx="2507584" cy="1590237"/>
        </p:xfrm>
        <a:graphic>
          <a:graphicData uri="http://schemas.openxmlformats.org/drawingml/2006/table">
            <a:tbl>
              <a:tblPr/>
              <a:tblGrid>
                <a:gridCol w="747817">
                  <a:extLst>
                    <a:ext uri="{9D8B030D-6E8A-4147-A177-3AD203B41FA5}">
                      <a16:colId xmlns:a16="http://schemas.microsoft.com/office/drawing/2014/main" val="2041823002"/>
                    </a:ext>
                  </a:extLst>
                </a:gridCol>
                <a:gridCol w="1759767">
                  <a:extLst>
                    <a:ext uri="{9D8B030D-6E8A-4147-A177-3AD203B41FA5}">
                      <a16:colId xmlns:a16="http://schemas.microsoft.com/office/drawing/2014/main" val="3700344097"/>
                    </a:ext>
                  </a:extLst>
                </a:gridCol>
              </a:tblGrid>
              <a:tr h="133261">
                <a:tc>
                  <a:txBody>
                    <a:bodyPr/>
                    <a:lstStyle/>
                    <a:p>
                      <a:pPr marL="0">
                        <a:lnSpc>
                          <a:spcPct val="115000"/>
                        </a:lnSpc>
                      </a:pPr>
                      <a:r>
                        <a:rPr lang="nl-NL" sz="600" dirty="0">
                          <a:solidFill>
                            <a:srgbClr val="FFFFFF"/>
                          </a:solidFill>
                          <a:effectLst/>
                          <a:latin typeface="Arial" panose="020B0604020202020204" pitchFamily="34" charset="0"/>
                          <a:ea typeface="Arial" panose="020B0604020202020204" pitchFamily="34" charset="0"/>
                        </a:rPr>
                        <a:t>KVM</a:t>
                      </a:r>
                      <a:endParaRPr lang="en-NL" sz="600" dirty="0">
                        <a:effectLst/>
                        <a:latin typeface="Arial" panose="020B0604020202020204" pitchFamily="34" charset="0"/>
                        <a:ea typeface="Arial" panose="020B0604020202020204" pitchFamily="34" charset="0"/>
                      </a:endParaRPr>
                    </a:p>
                  </a:txBody>
                  <a:tcPr marL="78376" marR="78376" marT="13063" marB="13063">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70AECA"/>
                    </a:solidFill>
                  </a:tcPr>
                </a:tc>
                <a:tc>
                  <a:txBody>
                    <a:bodyPr/>
                    <a:lstStyle/>
                    <a:p>
                      <a:pPr marL="0">
                        <a:lnSpc>
                          <a:spcPct val="115000"/>
                        </a:lnSpc>
                      </a:pPr>
                      <a:r>
                        <a:rPr lang="nl-NL" sz="600">
                          <a:solidFill>
                            <a:srgbClr val="FFFFFF"/>
                          </a:solidFill>
                          <a:effectLst/>
                          <a:latin typeface="Arial" panose="020B0604020202020204" pitchFamily="34" charset="0"/>
                          <a:ea typeface="Arial" panose="020B0604020202020204" pitchFamily="34" charset="0"/>
                        </a:rPr>
                        <a:t>Meetwaarde:</a:t>
                      </a:r>
                      <a:endParaRPr lang="en-NL" sz="600">
                        <a:effectLst/>
                        <a:latin typeface="Arial" panose="020B0604020202020204" pitchFamily="34" charset="0"/>
                        <a:ea typeface="Arial" panose="020B0604020202020204" pitchFamily="34" charset="0"/>
                      </a:endParaRPr>
                    </a:p>
                  </a:txBody>
                  <a:tcPr marL="78376" marR="78376" marT="13063" marB="13063">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70AECA"/>
                    </a:solidFill>
                  </a:tcPr>
                </a:tc>
                <a:extLst>
                  <a:ext uri="{0D108BD9-81ED-4DB2-BD59-A6C34878D82A}">
                    <a16:rowId xmlns:a16="http://schemas.microsoft.com/office/drawing/2014/main" val="516381735"/>
                  </a:ext>
                </a:extLst>
              </a:tr>
              <a:tr h="614268">
                <a:tc>
                  <a:txBody>
                    <a:bodyPr/>
                    <a:lstStyle/>
                    <a:p>
                      <a:pPr marL="0">
                        <a:lnSpc>
                          <a:spcPct val="115000"/>
                        </a:lnSpc>
                        <a:spcBef>
                          <a:spcPts val="1100"/>
                        </a:spcBef>
                        <a:spcAft>
                          <a:spcPts val="0"/>
                        </a:spcAft>
                      </a:pPr>
                      <a:r>
                        <a:rPr lang="nl-NL" sz="500" dirty="0">
                          <a:solidFill>
                            <a:srgbClr val="000000"/>
                          </a:solidFill>
                          <a:effectLst/>
                          <a:latin typeface="Segoe UI" panose="020B0502040204020203" pitchFamily="34" charset="0"/>
                          <a:ea typeface="Times New Roman" panose="02020603050405020304" pitchFamily="18" charset="0"/>
                        </a:rPr>
                        <a:t>Marktpotentie</a:t>
                      </a:r>
                      <a:endParaRPr lang="en-NL" sz="500" dirty="0">
                        <a:effectLst/>
                        <a:latin typeface="Arial" panose="020B0604020202020204" pitchFamily="34" charset="0"/>
                        <a:ea typeface="Arial" panose="020B0604020202020204" pitchFamily="34" charset="0"/>
                      </a:endParaRPr>
                    </a:p>
                  </a:txBody>
                  <a:tcPr marL="78376" marR="78376" marT="13063" marB="13063">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marL="0">
                        <a:lnSpc>
                          <a:spcPct val="115000"/>
                        </a:lnSpc>
                        <a:spcBef>
                          <a:spcPts val="1100"/>
                        </a:spcBef>
                        <a:spcAft>
                          <a:spcPts val="0"/>
                        </a:spcAft>
                      </a:pPr>
                      <a:r>
                        <a:rPr lang="nl-NL" sz="500" dirty="0">
                          <a:solidFill>
                            <a:srgbClr val="000000"/>
                          </a:solidFill>
                          <a:effectLst/>
                          <a:latin typeface="Segoe UI" panose="020B0502040204020203" pitchFamily="34" charset="0"/>
                          <a:ea typeface="Times New Roman" panose="02020603050405020304" pitchFamily="18" charset="0"/>
                        </a:rPr>
                        <a:t>Dit is het aandeel dat een aanbieder van een goed of dienst (nog) niet heeft van de totale omzet op de betreffende markt in een bepaalde periode; dit is potentieel marktaandeel dat verkregen kan worden mits de klantbehoefte beter wordt vervuld.</a:t>
                      </a:r>
                      <a:endParaRPr lang="en-NL" sz="500" dirty="0">
                        <a:effectLst/>
                        <a:latin typeface="Arial" panose="020B0604020202020204" pitchFamily="34" charset="0"/>
                        <a:ea typeface="Arial" panose="020B0604020202020204" pitchFamily="34" charset="0"/>
                      </a:endParaRPr>
                    </a:p>
                  </a:txBody>
                  <a:tcPr marL="78376" marR="78376" marT="13063" marB="13063">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extLst>
                  <a:ext uri="{0D108BD9-81ED-4DB2-BD59-A6C34878D82A}">
                    <a16:rowId xmlns:a16="http://schemas.microsoft.com/office/drawing/2014/main" val="882304000"/>
                  </a:ext>
                </a:extLst>
              </a:tr>
              <a:tr h="478972">
                <a:tc>
                  <a:txBody>
                    <a:bodyPr/>
                    <a:lstStyle/>
                    <a:p>
                      <a:pPr marL="0">
                        <a:lnSpc>
                          <a:spcPct val="115000"/>
                        </a:lnSpc>
                        <a:spcBef>
                          <a:spcPts val="1100"/>
                        </a:spcBef>
                        <a:spcAft>
                          <a:spcPts val="0"/>
                        </a:spcAft>
                      </a:pPr>
                      <a:r>
                        <a:rPr lang="nl-NL" sz="500" dirty="0">
                          <a:solidFill>
                            <a:srgbClr val="000000"/>
                          </a:solidFill>
                          <a:effectLst/>
                          <a:latin typeface="Segoe UI" panose="020B0502040204020203" pitchFamily="34" charset="0"/>
                          <a:ea typeface="Times New Roman" panose="02020603050405020304" pitchFamily="18" charset="0"/>
                        </a:rPr>
                        <a:t>De kloof in de klant- of gebruikers-tevredenheid</a:t>
                      </a:r>
                      <a:endParaRPr lang="en-NL" sz="500" dirty="0">
                        <a:effectLst/>
                        <a:latin typeface="Arial" panose="020B0604020202020204" pitchFamily="34" charset="0"/>
                        <a:ea typeface="Arial" panose="020B0604020202020204" pitchFamily="34" charset="0"/>
                      </a:endParaRPr>
                    </a:p>
                  </a:txBody>
                  <a:tcPr marL="78376" marR="78376" marT="13063" marB="13063">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marL="0">
                        <a:lnSpc>
                          <a:spcPct val="115000"/>
                        </a:lnSpc>
                        <a:spcBef>
                          <a:spcPts val="1100"/>
                        </a:spcBef>
                        <a:spcAft>
                          <a:spcPts val="0"/>
                        </a:spcAft>
                      </a:pPr>
                      <a:r>
                        <a:rPr lang="nl-NL" sz="500" dirty="0">
                          <a:solidFill>
                            <a:srgbClr val="000000"/>
                          </a:solidFill>
                          <a:effectLst/>
                          <a:latin typeface="Segoe UI" panose="020B0502040204020203" pitchFamily="34" charset="0"/>
                          <a:ea typeface="Times New Roman" panose="02020603050405020304" pitchFamily="18" charset="0"/>
                        </a:rPr>
                        <a:t>Deze wordt uitgedrukt in het verschil tussen de ervaring die de klant wenst en datgene wat hij/zij ondervindt.</a:t>
                      </a:r>
                      <a:endParaRPr lang="en-NL" sz="500" dirty="0">
                        <a:effectLst/>
                        <a:latin typeface="Arial" panose="020B0604020202020204" pitchFamily="34" charset="0"/>
                        <a:ea typeface="Arial" panose="020B0604020202020204" pitchFamily="34" charset="0"/>
                      </a:endParaRPr>
                    </a:p>
                  </a:txBody>
                  <a:tcPr marL="78376" marR="78376" marT="13063" marB="13063">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extLst>
                  <a:ext uri="{0D108BD9-81ED-4DB2-BD59-A6C34878D82A}">
                    <a16:rowId xmlns:a16="http://schemas.microsoft.com/office/drawing/2014/main" val="2526375794"/>
                  </a:ext>
                </a:extLst>
              </a:tr>
              <a:tr h="363736">
                <a:tc>
                  <a:txBody>
                    <a:bodyPr/>
                    <a:lstStyle/>
                    <a:p>
                      <a:pPr marL="0">
                        <a:lnSpc>
                          <a:spcPct val="115000"/>
                        </a:lnSpc>
                        <a:spcBef>
                          <a:spcPts val="1100"/>
                        </a:spcBef>
                        <a:spcAft>
                          <a:spcPts val="0"/>
                        </a:spcAft>
                      </a:pPr>
                      <a:r>
                        <a:rPr lang="nl-NL" sz="500" dirty="0">
                          <a:solidFill>
                            <a:srgbClr val="000000"/>
                          </a:solidFill>
                          <a:effectLst/>
                          <a:latin typeface="Segoe UI" panose="020B0502040204020203" pitchFamily="34" charset="0"/>
                          <a:ea typeface="Times New Roman" panose="02020603050405020304" pitchFamily="18" charset="0"/>
                        </a:rPr>
                        <a:t>Gewenste klantervaring of -tevredenheid</a:t>
                      </a:r>
                      <a:endParaRPr lang="en-NL" sz="500" dirty="0">
                        <a:effectLst/>
                        <a:latin typeface="Arial" panose="020B0604020202020204" pitchFamily="34" charset="0"/>
                        <a:ea typeface="Arial" panose="020B0604020202020204" pitchFamily="34" charset="0"/>
                      </a:endParaRPr>
                    </a:p>
                  </a:txBody>
                  <a:tcPr marL="78376" marR="78376" marT="13063" marB="13063">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marL="0">
                        <a:lnSpc>
                          <a:spcPct val="115000"/>
                        </a:lnSpc>
                        <a:spcBef>
                          <a:spcPts val="1100"/>
                        </a:spcBef>
                        <a:spcAft>
                          <a:spcPts val="0"/>
                        </a:spcAft>
                      </a:pPr>
                      <a:r>
                        <a:rPr lang="nl-NL" sz="500" dirty="0">
                          <a:solidFill>
                            <a:srgbClr val="000000"/>
                          </a:solidFill>
                          <a:effectLst/>
                          <a:latin typeface="Segoe UI" panose="020B0502040204020203" pitchFamily="34" charset="0"/>
                          <a:ea typeface="Times New Roman" panose="02020603050405020304" pitchFamily="18" charset="0"/>
                        </a:rPr>
                        <a:t>De absolute variant van de kloof: een indicator van de gewenste klantervaring.</a:t>
                      </a:r>
                      <a:endParaRPr lang="en-NL" sz="500" dirty="0">
                        <a:effectLst/>
                        <a:latin typeface="Arial" panose="020B0604020202020204" pitchFamily="34" charset="0"/>
                        <a:ea typeface="Arial" panose="020B0604020202020204" pitchFamily="34" charset="0"/>
                      </a:endParaRPr>
                    </a:p>
                  </a:txBody>
                  <a:tcPr marL="78376" marR="78376" marT="13063" marB="13063">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extLst>
                  <a:ext uri="{0D108BD9-81ED-4DB2-BD59-A6C34878D82A}">
                    <a16:rowId xmlns:a16="http://schemas.microsoft.com/office/drawing/2014/main" val="2009327738"/>
                  </a:ext>
                </a:extLst>
              </a:tr>
            </a:tbl>
          </a:graphicData>
        </a:graphic>
      </p:graphicFrame>
      <p:sp>
        <p:nvSpPr>
          <p:cNvPr id="18" name="TextBox 17">
            <a:extLst>
              <a:ext uri="{FF2B5EF4-FFF2-40B4-BE49-F238E27FC236}">
                <a16:creationId xmlns:a16="http://schemas.microsoft.com/office/drawing/2014/main" id="{C5969DC5-90A9-EF4F-8B5E-62DD4F9A7FCF}"/>
              </a:ext>
            </a:extLst>
          </p:cNvPr>
          <p:cNvSpPr txBox="1"/>
          <p:nvPr/>
        </p:nvSpPr>
        <p:spPr>
          <a:xfrm>
            <a:off x="2577727" y="636811"/>
            <a:ext cx="1055552" cy="208934"/>
          </a:xfrm>
          <a:prstGeom prst="rect">
            <a:avLst/>
          </a:prstGeom>
          <a:noFill/>
        </p:spPr>
        <p:txBody>
          <a:bodyPr wrap="none" rtlCol="0">
            <a:spAutoFit/>
          </a:bodyPr>
          <a:lstStyle/>
          <a:p>
            <a:r>
              <a:rPr lang="en-NL" sz="720" dirty="0"/>
              <a:t>Time-to-Market (T2M)</a:t>
            </a:r>
          </a:p>
        </p:txBody>
      </p:sp>
      <p:graphicFrame>
        <p:nvGraphicFramePr>
          <p:cNvPr id="27" name="Table 26">
            <a:extLst>
              <a:ext uri="{FF2B5EF4-FFF2-40B4-BE49-F238E27FC236}">
                <a16:creationId xmlns:a16="http://schemas.microsoft.com/office/drawing/2014/main" id="{ECEDF2CD-0838-6543-9DBC-A9ECBB023ACA}"/>
              </a:ext>
            </a:extLst>
          </p:cNvPr>
          <p:cNvGraphicFramePr>
            <a:graphicFrameLocks noGrp="1"/>
          </p:cNvGraphicFramePr>
          <p:nvPr>
            <p:extLst>
              <p:ext uri="{D42A27DB-BD31-4B8C-83A1-F6EECF244321}">
                <p14:modId xmlns:p14="http://schemas.microsoft.com/office/powerpoint/2010/main" val="2536911725"/>
              </p:ext>
            </p:extLst>
          </p:nvPr>
        </p:nvGraphicFramePr>
        <p:xfrm>
          <a:off x="2664055" y="804111"/>
          <a:ext cx="2482652" cy="4633208"/>
        </p:xfrm>
        <a:graphic>
          <a:graphicData uri="http://schemas.openxmlformats.org/drawingml/2006/table">
            <a:tbl>
              <a:tblPr/>
              <a:tblGrid>
                <a:gridCol w="740381">
                  <a:extLst>
                    <a:ext uri="{9D8B030D-6E8A-4147-A177-3AD203B41FA5}">
                      <a16:colId xmlns:a16="http://schemas.microsoft.com/office/drawing/2014/main" val="2726177086"/>
                    </a:ext>
                  </a:extLst>
                </a:gridCol>
                <a:gridCol w="1742271">
                  <a:extLst>
                    <a:ext uri="{9D8B030D-6E8A-4147-A177-3AD203B41FA5}">
                      <a16:colId xmlns:a16="http://schemas.microsoft.com/office/drawing/2014/main" val="1398521523"/>
                    </a:ext>
                  </a:extLst>
                </a:gridCol>
              </a:tblGrid>
              <a:tr h="125542">
                <a:tc>
                  <a:txBody>
                    <a:bodyPr/>
                    <a:lstStyle/>
                    <a:p>
                      <a:pPr marL="0">
                        <a:lnSpc>
                          <a:spcPct val="115000"/>
                        </a:lnSpc>
                        <a:spcBef>
                          <a:spcPts val="1100"/>
                        </a:spcBef>
                      </a:pPr>
                      <a:r>
                        <a:rPr lang="nl-NL" sz="600" dirty="0">
                          <a:solidFill>
                            <a:srgbClr val="FFFFFF"/>
                          </a:solidFill>
                          <a:effectLst/>
                          <a:latin typeface="Arial" panose="020B0604020202020204" pitchFamily="34" charset="0"/>
                          <a:ea typeface="Arial" panose="020B0604020202020204" pitchFamily="34" charset="0"/>
                        </a:rPr>
                        <a:t>KVM</a:t>
                      </a:r>
                      <a:endParaRPr lang="en-NL" sz="600" dirty="0">
                        <a:effectLst/>
                        <a:latin typeface="Arial" panose="020B0604020202020204" pitchFamily="34" charset="0"/>
                        <a:ea typeface="Arial" panose="020B0604020202020204" pitchFamily="34" charset="0"/>
                      </a:endParaRPr>
                    </a:p>
                  </a:txBody>
                  <a:tcPr marL="25546" marR="25546" marT="4258" marB="4258">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70AECA"/>
                    </a:solidFill>
                  </a:tcPr>
                </a:tc>
                <a:tc>
                  <a:txBody>
                    <a:bodyPr/>
                    <a:lstStyle/>
                    <a:p>
                      <a:pPr marL="0">
                        <a:lnSpc>
                          <a:spcPct val="115000"/>
                        </a:lnSpc>
                        <a:spcBef>
                          <a:spcPts val="1100"/>
                        </a:spcBef>
                      </a:pPr>
                      <a:r>
                        <a:rPr lang="nl-NL" sz="600" dirty="0">
                          <a:solidFill>
                            <a:srgbClr val="FFFFFF"/>
                          </a:solidFill>
                          <a:effectLst/>
                          <a:latin typeface="Arial" panose="020B0604020202020204" pitchFamily="34" charset="0"/>
                          <a:ea typeface="Arial" panose="020B0604020202020204" pitchFamily="34" charset="0"/>
                        </a:rPr>
                        <a:t>Meetwaarde:</a:t>
                      </a:r>
                      <a:endParaRPr lang="en-NL" sz="600" dirty="0">
                        <a:effectLst/>
                        <a:latin typeface="Arial" panose="020B0604020202020204" pitchFamily="34" charset="0"/>
                        <a:ea typeface="Arial" panose="020B0604020202020204" pitchFamily="34" charset="0"/>
                      </a:endParaRPr>
                    </a:p>
                  </a:txBody>
                  <a:tcPr marL="25546" marR="25546" marT="4258" marB="4258">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70AECA"/>
                    </a:solidFill>
                  </a:tcPr>
                </a:tc>
                <a:extLst>
                  <a:ext uri="{0D108BD9-81ED-4DB2-BD59-A6C34878D82A}">
                    <a16:rowId xmlns:a16="http://schemas.microsoft.com/office/drawing/2014/main" val="1141619681"/>
                  </a:ext>
                </a:extLst>
              </a:tr>
              <a:tr h="336662">
                <a:tc>
                  <a:txBody>
                    <a:bodyPr/>
                    <a:lstStyle/>
                    <a:p>
                      <a:pPr marL="0">
                        <a:lnSpc>
                          <a:spcPct val="115000"/>
                        </a:lnSpc>
                        <a:spcBef>
                          <a:spcPts val="1100"/>
                        </a:spcBef>
                        <a:spcAft>
                          <a:spcPts val="0"/>
                        </a:spcAft>
                      </a:pPr>
                      <a:r>
                        <a:rPr lang="nl-NL" sz="500" dirty="0">
                          <a:solidFill>
                            <a:srgbClr val="000000"/>
                          </a:solidFill>
                          <a:effectLst/>
                          <a:latin typeface="Segoe UI" panose="020B0502040204020203" pitchFamily="34" charset="0"/>
                          <a:ea typeface="Times New Roman" panose="02020603050405020304" pitchFamily="18" charset="0"/>
                        </a:rPr>
                        <a:t>Bouw- en integratiefrequentie</a:t>
                      </a:r>
                      <a:endParaRPr lang="en-NL" sz="500" dirty="0">
                        <a:effectLst/>
                        <a:latin typeface="Arial" panose="020B0604020202020204" pitchFamily="34" charset="0"/>
                        <a:ea typeface="Arial" panose="020B0604020202020204" pitchFamily="34" charset="0"/>
                      </a:endParaRPr>
                    </a:p>
                  </a:txBody>
                  <a:tcPr marL="25546" marR="25546" marT="4258" marB="4258">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marL="0">
                        <a:lnSpc>
                          <a:spcPct val="115000"/>
                        </a:lnSpc>
                        <a:spcBef>
                          <a:spcPts val="1100"/>
                        </a:spcBef>
                        <a:spcAft>
                          <a:spcPts val="0"/>
                        </a:spcAft>
                      </a:pPr>
                      <a:r>
                        <a:rPr lang="nl-NL" sz="500" dirty="0">
                          <a:solidFill>
                            <a:srgbClr val="000000"/>
                          </a:solidFill>
                          <a:effectLst/>
                          <a:latin typeface="Segoe UI" panose="020B0502040204020203" pitchFamily="34" charset="0"/>
                          <a:ea typeface="Times New Roman" panose="02020603050405020304" pitchFamily="18" charset="0"/>
                        </a:rPr>
                        <a:t>Het aantal keren per tijdseenheid dat software geïntegreerd, gebouwd en getest wordt. Indien een team het product regelmatig of voortdurend naar de markt brengt is deze laatste indicator belangrijker.</a:t>
                      </a:r>
                      <a:endParaRPr lang="en-NL" sz="500" dirty="0">
                        <a:effectLst/>
                        <a:latin typeface="Arial" panose="020B0604020202020204" pitchFamily="34" charset="0"/>
                        <a:ea typeface="Arial" panose="020B0604020202020204" pitchFamily="34" charset="0"/>
                      </a:endParaRPr>
                    </a:p>
                  </a:txBody>
                  <a:tcPr marL="25546" marR="25546" marT="4258" marB="4258"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extLst>
                  <a:ext uri="{0D108BD9-81ED-4DB2-BD59-A6C34878D82A}">
                    <a16:rowId xmlns:a16="http://schemas.microsoft.com/office/drawing/2014/main" val="197024630"/>
                  </a:ext>
                </a:extLst>
              </a:tr>
              <a:tr h="420139">
                <a:tc>
                  <a:txBody>
                    <a:bodyPr/>
                    <a:lstStyle/>
                    <a:p>
                      <a:pPr marL="0">
                        <a:lnSpc>
                          <a:spcPct val="115000"/>
                        </a:lnSpc>
                        <a:spcBef>
                          <a:spcPts val="1100"/>
                        </a:spcBef>
                        <a:spcAft>
                          <a:spcPts val="0"/>
                        </a:spcAft>
                      </a:pPr>
                      <a:r>
                        <a:rPr lang="nl-NL" sz="500" dirty="0">
                          <a:solidFill>
                            <a:srgbClr val="000000"/>
                          </a:solidFill>
                          <a:effectLst/>
                          <a:latin typeface="Segoe UI" panose="020B0502040204020203" pitchFamily="34" charset="0"/>
                          <a:ea typeface="Times New Roman" panose="02020603050405020304" pitchFamily="18" charset="0"/>
                        </a:rPr>
                        <a:t>Release-frequentie</a:t>
                      </a:r>
                      <a:endParaRPr lang="en-NL" sz="500" dirty="0">
                        <a:effectLst/>
                        <a:latin typeface="Arial" panose="020B0604020202020204" pitchFamily="34" charset="0"/>
                        <a:ea typeface="Arial" panose="020B0604020202020204" pitchFamily="34" charset="0"/>
                      </a:endParaRPr>
                    </a:p>
                  </a:txBody>
                  <a:tcPr marL="25546" marR="25546" marT="4258" marB="4258">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marL="0">
                        <a:lnSpc>
                          <a:spcPct val="115000"/>
                        </a:lnSpc>
                        <a:spcBef>
                          <a:spcPts val="1100"/>
                        </a:spcBef>
                        <a:spcAft>
                          <a:spcPts val="0"/>
                        </a:spcAft>
                      </a:pPr>
                      <a:r>
                        <a:rPr lang="nl-NL" sz="500" dirty="0">
                          <a:solidFill>
                            <a:srgbClr val="000000"/>
                          </a:solidFill>
                          <a:effectLst/>
                          <a:latin typeface="Segoe UI" panose="020B0502040204020203" pitchFamily="34" charset="0"/>
                          <a:ea typeface="Times New Roman" panose="02020603050405020304" pitchFamily="18" charset="0"/>
                        </a:rPr>
                        <a:t>Het aantal keren per tijdseenheid (b.v. doorlopend, dagelijks, wekelijks, maandelijks, per kwartaal etc.) dat een product naar de markt wordt gebracht. Dit dient als maatstaf voor de tijd die nodig is om de eindgebruiker te voorzien van nieuwe en concurrerende producten.</a:t>
                      </a:r>
                      <a:endParaRPr lang="en-NL" sz="500" dirty="0">
                        <a:effectLst/>
                        <a:latin typeface="Arial" panose="020B0604020202020204" pitchFamily="34" charset="0"/>
                        <a:ea typeface="Arial" panose="020B0604020202020204" pitchFamily="34" charset="0"/>
                      </a:endParaRPr>
                    </a:p>
                  </a:txBody>
                  <a:tcPr marL="25546" marR="25546" marT="4258" marB="4258"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extLst>
                  <a:ext uri="{0D108BD9-81ED-4DB2-BD59-A6C34878D82A}">
                    <a16:rowId xmlns:a16="http://schemas.microsoft.com/office/drawing/2014/main" val="1113654505"/>
                  </a:ext>
                </a:extLst>
              </a:tr>
              <a:tr h="503617">
                <a:tc>
                  <a:txBody>
                    <a:bodyPr/>
                    <a:lstStyle/>
                    <a:p>
                      <a:pPr marL="0">
                        <a:lnSpc>
                          <a:spcPct val="115000"/>
                        </a:lnSpc>
                        <a:spcBef>
                          <a:spcPts val="1100"/>
                        </a:spcBef>
                        <a:spcAft>
                          <a:spcPts val="0"/>
                        </a:spcAft>
                      </a:pPr>
                      <a:r>
                        <a:rPr lang="nl-NL" sz="500" dirty="0">
                          <a:solidFill>
                            <a:srgbClr val="000000"/>
                          </a:solidFill>
                          <a:effectLst/>
                          <a:latin typeface="Segoe UI" panose="020B0502040204020203" pitchFamily="34" charset="0"/>
                          <a:ea typeface="Times New Roman" panose="02020603050405020304" pitchFamily="18" charset="0"/>
                        </a:rPr>
                        <a:t>Release-stabilisatieperiode</a:t>
                      </a:r>
                      <a:endParaRPr lang="en-NL" sz="500" dirty="0">
                        <a:effectLst/>
                        <a:latin typeface="Arial" panose="020B0604020202020204" pitchFamily="34" charset="0"/>
                        <a:ea typeface="Arial" panose="020B0604020202020204" pitchFamily="34" charset="0"/>
                      </a:endParaRPr>
                    </a:p>
                  </a:txBody>
                  <a:tcPr marL="25546" marR="25546" marT="4258" marB="4258">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marL="0">
                        <a:lnSpc>
                          <a:spcPct val="115000"/>
                        </a:lnSpc>
                        <a:spcBef>
                          <a:spcPts val="1100"/>
                        </a:spcBef>
                        <a:spcAft>
                          <a:spcPts val="0"/>
                        </a:spcAft>
                      </a:pPr>
                      <a:r>
                        <a:rPr lang="nl-NL" sz="500" dirty="0">
                          <a:solidFill>
                            <a:srgbClr val="000000"/>
                          </a:solidFill>
                          <a:effectLst/>
                          <a:latin typeface="Segoe UI" panose="020B0502040204020203" pitchFamily="34" charset="0"/>
                          <a:ea typeface="Times New Roman" panose="02020603050405020304" pitchFamily="18" charset="0"/>
                        </a:rPr>
                        <a:t>De bestede tijd aan herstellen van problemen, tussen het moment waarop de </a:t>
                      </a:r>
                      <a:r>
                        <a:rPr lang="nl-NL" sz="500" dirty="0" err="1">
                          <a:solidFill>
                            <a:srgbClr val="000000"/>
                          </a:solidFill>
                          <a:effectLst/>
                          <a:latin typeface="Segoe UI" panose="020B0502040204020203" pitchFamily="34" charset="0"/>
                          <a:ea typeface="Times New Roman" panose="02020603050405020304" pitchFamily="18" charset="0"/>
                        </a:rPr>
                        <a:t>developers</a:t>
                      </a:r>
                      <a:r>
                        <a:rPr lang="nl-NL" sz="500" dirty="0">
                          <a:solidFill>
                            <a:srgbClr val="000000"/>
                          </a:solidFill>
                          <a:effectLst/>
                          <a:latin typeface="Segoe UI" panose="020B0502040204020203" pitchFamily="34" charset="0"/>
                          <a:ea typeface="Times New Roman" panose="02020603050405020304" pitchFamily="18" charset="0"/>
                        </a:rPr>
                        <a:t> aangeven dat het product klaar is om </a:t>
                      </a:r>
                      <a:r>
                        <a:rPr lang="nl-NL" sz="500" dirty="0" err="1">
                          <a:solidFill>
                            <a:srgbClr val="000000"/>
                          </a:solidFill>
                          <a:effectLst/>
                          <a:latin typeface="Segoe UI" panose="020B0502040204020203" pitchFamily="34" charset="0"/>
                          <a:ea typeface="Times New Roman" panose="02020603050405020304" pitchFamily="18" charset="0"/>
                        </a:rPr>
                        <a:t>gereleased</a:t>
                      </a:r>
                      <a:r>
                        <a:rPr lang="nl-NL" sz="500" dirty="0">
                          <a:solidFill>
                            <a:srgbClr val="000000"/>
                          </a:solidFill>
                          <a:effectLst/>
                          <a:latin typeface="Segoe UI" panose="020B0502040204020203" pitchFamily="34" charset="0"/>
                          <a:ea typeface="Times New Roman" panose="02020603050405020304" pitchFamily="18" charset="0"/>
                        </a:rPr>
                        <a:t> te worden en het moment dat het daadwerkelijk vrijgegeven kan worden. Ontwerp, de kwaliteit van het product, alsmede de robuustheid van het ontwikkelproces hebben hier directe invloed op.</a:t>
                      </a:r>
                      <a:endParaRPr lang="en-NL" sz="500" dirty="0">
                        <a:effectLst/>
                        <a:latin typeface="Arial" panose="020B0604020202020204" pitchFamily="34" charset="0"/>
                        <a:ea typeface="Arial" panose="020B0604020202020204" pitchFamily="34" charset="0"/>
                      </a:endParaRPr>
                    </a:p>
                  </a:txBody>
                  <a:tcPr marL="25546" marR="25546" marT="4258" marB="4258"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extLst>
                  <a:ext uri="{0D108BD9-81ED-4DB2-BD59-A6C34878D82A}">
                    <a16:rowId xmlns:a16="http://schemas.microsoft.com/office/drawing/2014/main" val="2423907269"/>
                  </a:ext>
                </a:extLst>
              </a:tr>
              <a:tr h="377607">
                <a:tc>
                  <a:txBody>
                    <a:bodyPr/>
                    <a:lstStyle/>
                    <a:p>
                      <a:pPr marL="0">
                        <a:lnSpc>
                          <a:spcPct val="115000"/>
                        </a:lnSpc>
                        <a:spcBef>
                          <a:spcPts val="1100"/>
                        </a:spcBef>
                        <a:spcAft>
                          <a:spcPts val="0"/>
                        </a:spcAft>
                      </a:pPr>
                      <a:r>
                        <a:rPr lang="nl-NL" sz="500" dirty="0">
                          <a:solidFill>
                            <a:srgbClr val="000000"/>
                          </a:solidFill>
                          <a:effectLst/>
                          <a:latin typeface="Segoe UI" panose="020B0502040204020203" pitchFamily="34" charset="0"/>
                          <a:ea typeface="Times New Roman" panose="02020603050405020304" pitchFamily="18" charset="0"/>
                        </a:rPr>
                        <a:t>Gemiddelde Reparatietijd</a:t>
                      </a:r>
                      <a:endParaRPr lang="en-NL" sz="500" dirty="0">
                        <a:effectLst/>
                        <a:latin typeface="Arial" panose="020B0604020202020204" pitchFamily="34" charset="0"/>
                        <a:ea typeface="Arial" panose="020B0604020202020204" pitchFamily="34" charset="0"/>
                      </a:endParaRPr>
                    </a:p>
                  </a:txBody>
                  <a:tcPr marL="25546" marR="25546" marT="4258" marB="4258">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marL="0">
                        <a:lnSpc>
                          <a:spcPct val="115000"/>
                        </a:lnSpc>
                        <a:spcBef>
                          <a:spcPts val="1100"/>
                        </a:spcBef>
                        <a:spcAft>
                          <a:spcPts val="0"/>
                        </a:spcAft>
                      </a:pPr>
                      <a:r>
                        <a:rPr lang="nl-NL" sz="500" dirty="0">
                          <a:solidFill>
                            <a:srgbClr val="000000"/>
                          </a:solidFill>
                          <a:effectLst/>
                          <a:latin typeface="Segoe UI" panose="020B0502040204020203" pitchFamily="34" charset="0"/>
                          <a:ea typeface="Times New Roman" panose="02020603050405020304" pitchFamily="18" charset="0"/>
                        </a:rPr>
                        <a:t>De gemiddelde periode die verstrijkt tussen het moment dat een probleem is ontdekt en dat het is opgelost. De gemiddelde reparatietijd kan gebruikt worden om de efficiency van de organisatie te meten met betrekking tot het oplossen van fouten.</a:t>
                      </a:r>
                      <a:endParaRPr lang="en-NL" sz="500" dirty="0">
                        <a:effectLst/>
                        <a:latin typeface="Arial" panose="020B0604020202020204" pitchFamily="34" charset="0"/>
                        <a:ea typeface="Arial" panose="020B0604020202020204" pitchFamily="34" charset="0"/>
                      </a:endParaRPr>
                    </a:p>
                  </a:txBody>
                  <a:tcPr marL="25546" marR="25546" marT="4258" marB="4258"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extLst>
                  <a:ext uri="{0D108BD9-81ED-4DB2-BD59-A6C34878D82A}">
                    <a16:rowId xmlns:a16="http://schemas.microsoft.com/office/drawing/2014/main" val="1083791839"/>
                  </a:ext>
                </a:extLst>
              </a:tr>
              <a:tr h="336662">
                <a:tc>
                  <a:txBody>
                    <a:bodyPr/>
                    <a:lstStyle/>
                    <a:p>
                      <a:pPr marL="0">
                        <a:lnSpc>
                          <a:spcPct val="115000"/>
                        </a:lnSpc>
                        <a:spcBef>
                          <a:spcPts val="1100"/>
                        </a:spcBef>
                        <a:spcAft>
                          <a:spcPts val="0"/>
                        </a:spcAft>
                      </a:pPr>
                      <a:r>
                        <a:rPr lang="nl-NL" sz="500" dirty="0">
                          <a:solidFill>
                            <a:srgbClr val="000000"/>
                          </a:solidFill>
                          <a:effectLst/>
                          <a:latin typeface="Segoe UI" panose="020B0502040204020203" pitchFamily="34" charset="0"/>
                          <a:ea typeface="Times New Roman" panose="02020603050405020304" pitchFamily="18" charset="0"/>
                        </a:rPr>
                        <a:t>Doorlooptijd</a:t>
                      </a:r>
                      <a:endParaRPr lang="en-NL" sz="500" dirty="0">
                        <a:effectLst/>
                        <a:latin typeface="Arial" panose="020B0604020202020204" pitchFamily="34" charset="0"/>
                        <a:ea typeface="Arial" panose="020B0604020202020204" pitchFamily="34" charset="0"/>
                      </a:endParaRPr>
                    </a:p>
                  </a:txBody>
                  <a:tcPr marL="25546" marR="25546" marT="4258" marB="4258">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marL="0">
                        <a:lnSpc>
                          <a:spcPct val="115000"/>
                        </a:lnSpc>
                        <a:spcBef>
                          <a:spcPts val="1100"/>
                        </a:spcBef>
                        <a:spcAft>
                          <a:spcPts val="0"/>
                        </a:spcAft>
                      </a:pPr>
                      <a:r>
                        <a:rPr lang="nl-NL" sz="500">
                          <a:solidFill>
                            <a:srgbClr val="000000"/>
                          </a:solidFill>
                          <a:effectLst/>
                          <a:latin typeface="Segoe UI" panose="020B0502040204020203" pitchFamily="34" charset="0"/>
                          <a:ea typeface="Times New Roman" panose="02020603050405020304" pitchFamily="18" charset="0"/>
                        </a:rPr>
                        <a:t>De tussen het moment dat men aan een release begint te werken, tot het moment waarop deze daadwerkelijk wordt vrijgegeven. Deze meting geeft weer hoe snel een organisatie haar klant kan bereiken.</a:t>
                      </a:r>
                      <a:endParaRPr lang="en-NL" sz="500">
                        <a:effectLst/>
                        <a:latin typeface="Arial" panose="020B0604020202020204" pitchFamily="34" charset="0"/>
                        <a:ea typeface="Arial" panose="020B0604020202020204" pitchFamily="34" charset="0"/>
                      </a:endParaRPr>
                    </a:p>
                  </a:txBody>
                  <a:tcPr marL="25546" marR="25546" marT="4258" marB="4258"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extLst>
                  <a:ext uri="{0D108BD9-81ED-4DB2-BD59-A6C34878D82A}">
                    <a16:rowId xmlns:a16="http://schemas.microsoft.com/office/drawing/2014/main" val="3806297977"/>
                  </a:ext>
                </a:extLst>
              </a:tr>
              <a:tr h="336662">
                <a:tc>
                  <a:txBody>
                    <a:bodyPr/>
                    <a:lstStyle/>
                    <a:p>
                      <a:pPr marL="0">
                        <a:lnSpc>
                          <a:spcPct val="115000"/>
                        </a:lnSpc>
                        <a:spcBef>
                          <a:spcPts val="1100"/>
                        </a:spcBef>
                        <a:spcAft>
                          <a:spcPts val="0"/>
                        </a:spcAft>
                      </a:pPr>
                      <a:r>
                        <a:rPr lang="nl-NL" sz="500" dirty="0">
                          <a:solidFill>
                            <a:srgbClr val="000000"/>
                          </a:solidFill>
                          <a:effectLst/>
                          <a:latin typeface="Segoe UI" panose="020B0502040204020203" pitchFamily="34" charset="0"/>
                          <a:ea typeface="Times New Roman" panose="02020603050405020304" pitchFamily="18" charset="0"/>
                        </a:rPr>
                        <a:t>Aanlooptijd</a:t>
                      </a:r>
                      <a:endParaRPr lang="en-NL" sz="500" dirty="0">
                        <a:effectLst/>
                        <a:latin typeface="Arial" panose="020B0604020202020204" pitchFamily="34" charset="0"/>
                        <a:ea typeface="Arial" panose="020B0604020202020204" pitchFamily="34" charset="0"/>
                      </a:endParaRPr>
                    </a:p>
                  </a:txBody>
                  <a:tcPr marL="25546" marR="25546" marT="4258" marB="4258">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marL="0">
                        <a:lnSpc>
                          <a:spcPct val="115000"/>
                        </a:lnSpc>
                        <a:spcBef>
                          <a:spcPts val="1100"/>
                        </a:spcBef>
                        <a:spcAft>
                          <a:spcPts val="0"/>
                        </a:spcAft>
                      </a:pPr>
                      <a:r>
                        <a:rPr lang="nl-NL" sz="500" dirty="0">
                          <a:solidFill>
                            <a:srgbClr val="000000"/>
                          </a:solidFill>
                          <a:effectLst/>
                          <a:latin typeface="Segoe UI" panose="020B0502040204020203" pitchFamily="34" charset="0"/>
                          <a:ea typeface="Times New Roman" panose="02020603050405020304" pitchFamily="18" charset="0"/>
                        </a:rPr>
                        <a:t>De periode tussen het moment dat een nieuw idee of hypothese is geformuleerd en het moment dat het in de handen van de gebruiker beland. Deze metriek is een proxy voor de klanttevredenheid.</a:t>
                      </a:r>
                      <a:endParaRPr lang="en-NL" sz="500" dirty="0">
                        <a:effectLst/>
                        <a:latin typeface="Arial" panose="020B0604020202020204" pitchFamily="34" charset="0"/>
                        <a:ea typeface="Arial" panose="020B0604020202020204" pitchFamily="34" charset="0"/>
                      </a:endParaRPr>
                    </a:p>
                  </a:txBody>
                  <a:tcPr marL="25546" marR="25546" marT="4258" marB="4258"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extLst>
                  <a:ext uri="{0D108BD9-81ED-4DB2-BD59-A6C34878D82A}">
                    <a16:rowId xmlns:a16="http://schemas.microsoft.com/office/drawing/2014/main" val="4162118065"/>
                  </a:ext>
                </a:extLst>
              </a:tr>
              <a:tr h="253184">
                <a:tc>
                  <a:txBody>
                    <a:bodyPr/>
                    <a:lstStyle/>
                    <a:p>
                      <a:pPr marL="0">
                        <a:lnSpc>
                          <a:spcPct val="115000"/>
                        </a:lnSpc>
                        <a:spcBef>
                          <a:spcPts val="1100"/>
                        </a:spcBef>
                        <a:spcAft>
                          <a:spcPts val="1200"/>
                        </a:spcAft>
                      </a:pPr>
                      <a:r>
                        <a:rPr lang="nl-NL" sz="500" dirty="0">
                          <a:solidFill>
                            <a:srgbClr val="000000"/>
                          </a:solidFill>
                          <a:effectLst/>
                          <a:latin typeface="Segoe UI" panose="020B0502040204020203" pitchFamily="34" charset="0"/>
                          <a:ea typeface="Times New Roman" panose="02020603050405020304" pitchFamily="18" charset="0"/>
                        </a:rPr>
                        <a:t>Aanlooptijd voor codewijzigingen</a:t>
                      </a:r>
                      <a:r>
                        <a:rPr lang="nl-NL" sz="500" baseline="30000" dirty="0">
                          <a:solidFill>
                            <a:srgbClr val="000000"/>
                          </a:solidFill>
                          <a:effectLst/>
                          <a:latin typeface="Arial" panose="020B0604020202020204" pitchFamily="34" charset="0"/>
                          <a:ea typeface="Arial" panose="020B0604020202020204" pitchFamily="34" charset="0"/>
                        </a:rPr>
                        <a:t> </a:t>
                      </a:r>
                      <a:endParaRPr lang="en-NL" sz="500" dirty="0">
                        <a:effectLst/>
                        <a:latin typeface="Arial" panose="020B0604020202020204" pitchFamily="34" charset="0"/>
                        <a:ea typeface="Arial" panose="020B0604020202020204" pitchFamily="34" charset="0"/>
                      </a:endParaRPr>
                    </a:p>
                  </a:txBody>
                  <a:tcPr marL="25546" marR="25546" marT="4258" marB="4258">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marL="0">
                        <a:lnSpc>
                          <a:spcPct val="115000"/>
                        </a:lnSpc>
                        <a:spcBef>
                          <a:spcPts val="1100"/>
                        </a:spcBef>
                        <a:spcAft>
                          <a:spcPts val="1200"/>
                        </a:spcAft>
                      </a:pPr>
                      <a:r>
                        <a:rPr lang="nl-NL" sz="500" dirty="0">
                          <a:solidFill>
                            <a:srgbClr val="000000"/>
                          </a:solidFill>
                          <a:effectLst/>
                          <a:latin typeface="Segoe UI" panose="020B0502040204020203" pitchFamily="34" charset="0"/>
                          <a:ea typeface="Times New Roman" panose="02020603050405020304" pitchFamily="18" charset="0"/>
                        </a:rPr>
                        <a:t>De periode tussen het opslaan van de code in het versie-managementsysteem en deze code succesvol werkend hebben op de productie omgeving.</a:t>
                      </a:r>
                      <a:r>
                        <a:rPr lang="nl-NL" sz="500" baseline="30000" dirty="0">
                          <a:solidFill>
                            <a:srgbClr val="000000"/>
                          </a:solidFill>
                          <a:effectLst/>
                          <a:latin typeface="Arial" panose="020B0604020202020204" pitchFamily="34" charset="0"/>
                          <a:ea typeface="Arial" panose="020B0604020202020204" pitchFamily="34" charset="0"/>
                        </a:rPr>
                        <a:t> 1</a:t>
                      </a:r>
                      <a:endParaRPr lang="en-NL" sz="500" dirty="0">
                        <a:effectLst/>
                        <a:latin typeface="Arial" panose="020B0604020202020204" pitchFamily="34" charset="0"/>
                        <a:ea typeface="Arial" panose="020B0604020202020204" pitchFamily="34" charset="0"/>
                      </a:endParaRPr>
                    </a:p>
                  </a:txBody>
                  <a:tcPr marL="25546" marR="25546" marT="4258" marB="4258">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extLst>
                  <a:ext uri="{0D108BD9-81ED-4DB2-BD59-A6C34878D82A}">
                    <a16:rowId xmlns:a16="http://schemas.microsoft.com/office/drawing/2014/main" val="1075198573"/>
                  </a:ext>
                </a:extLst>
              </a:tr>
              <a:tr h="232908">
                <a:tc>
                  <a:txBody>
                    <a:bodyPr/>
                    <a:lstStyle/>
                    <a:p>
                      <a:pPr marL="0">
                        <a:lnSpc>
                          <a:spcPct val="115000"/>
                        </a:lnSpc>
                        <a:spcBef>
                          <a:spcPts val="1100"/>
                        </a:spcBef>
                        <a:spcAft>
                          <a:spcPts val="1200"/>
                        </a:spcAft>
                      </a:pPr>
                      <a:r>
                        <a:rPr lang="nl-NL" sz="500" dirty="0">
                          <a:solidFill>
                            <a:srgbClr val="000000"/>
                          </a:solidFill>
                          <a:effectLst/>
                          <a:latin typeface="Segoe UI" panose="020B0502040204020203" pitchFamily="34" charset="0"/>
                          <a:ea typeface="Times New Roman" panose="02020603050405020304" pitchFamily="18" charset="0"/>
                        </a:rPr>
                        <a:t>Uitrolfrequentie</a:t>
                      </a:r>
                      <a:endParaRPr lang="en-NL" sz="500" dirty="0">
                        <a:effectLst/>
                        <a:latin typeface="Arial" panose="020B0604020202020204" pitchFamily="34" charset="0"/>
                        <a:ea typeface="Arial" panose="020B0604020202020204" pitchFamily="34" charset="0"/>
                      </a:endParaRPr>
                    </a:p>
                  </a:txBody>
                  <a:tcPr marL="25546" marR="25546" marT="4258" marB="4258">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marL="0">
                        <a:lnSpc>
                          <a:spcPct val="115000"/>
                        </a:lnSpc>
                        <a:spcBef>
                          <a:spcPts val="1100"/>
                        </a:spcBef>
                        <a:spcAft>
                          <a:spcPts val="1200"/>
                        </a:spcAft>
                      </a:pPr>
                      <a:r>
                        <a:rPr lang="nl-NL" sz="500" dirty="0">
                          <a:solidFill>
                            <a:srgbClr val="000000"/>
                          </a:solidFill>
                          <a:effectLst/>
                          <a:latin typeface="Segoe UI" panose="020B0502040204020203" pitchFamily="34" charset="0"/>
                          <a:ea typeface="Times New Roman" panose="02020603050405020304" pitchFamily="18" charset="0"/>
                        </a:rPr>
                        <a:t>Het aantal keer per periode dat een organisatie een nieuwe versie van het product vrijgeeft. </a:t>
                      </a:r>
                      <a:r>
                        <a:rPr lang="nl-NL" sz="500" baseline="30000" dirty="0">
                          <a:solidFill>
                            <a:srgbClr val="000000"/>
                          </a:solidFill>
                          <a:effectLst/>
                          <a:latin typeface="Arial" panose="020B0604020202020204" pitchFamily="34" charset="0"/>
                          <a:ea typeface="Arial" panose="020B0604020202020204" pitchFamily="34" charset="0"/>
                        </a:rPr>
                        <a:t>1</a:t>
                      </a:r>
                      <a:endParaRPr lang="en-NL" sz="500" dirty="0">
                        <a:effectLst/>
                        <a:latin typeface="Arial" panose="020B0604020202020204" pitchFamily="34" charset="0"/>
                        <a:ea typeface="Arial" panose="020B0604020202020204" pitchFamily="34" charset="0"/>
                      </a:endParaRPr>
                    </a:p>
                  </a:txBody>
                  <a:tcPr marL="25546" marR="25546" marT="4258" marB="4258">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extLst>
                  <a:ext uri="{0D108BD9-81ED-4DB2-BD59-A6C34878D82A}">
                    <a16:rowId xmlns:a16="http://schemas.microsoft.com/office/drawing/2014/main" val="3775563062"/>
                  </a:ext>
                </a:extLst>
              </a:tr>
              <a:tr h="232908">
                <a:tc>
                  <a:txBody>
                    <a:bodyPr/>
                    <a:lstStyle/>
                    <a:p>
                      <a:pPr marL="0">
                        <a:lnSpc>
                          <a:spcPct val="115000"/>
                        </a:lnSpc>
                        <a:spcBef>
                          <a:spcPts val="1100"/>
                        </a:spcBef>
                        <a:spcAft>
                          <a:spcPts val="1200"/>
                        </a:spcAft>
                      </a:pPr>
                      <a:r>
                        <a:rPr lang="nl-NL" sz="500" dirty="0">
                          <a:solidFill>
                            <a:srgbClr val="000000"/>
                          </a:solidFill>
                          <a:effectLst/>
                          <a:latin typeface="Segoe UI" panose="020B0502040204020203" pitchFamily="34" charset="0"/>
                          <a:ea typeface="Times New Roman" panose="02020603050405020304" pitchFamily="18" charset="0"/>
                        </a:rPr>
                        <a:t>Hersteltijd</a:t>
                      </a:r>
                      <a:endParaRPr lang="en-NL" sz="500" dirty="0">
                        <a:effectLst/>
                        <a:latin typeface="Arial" panose="020B0604020202020204" pitchFamily="34" charset="0"/>
                        <a:ea typeface="Arial" panose="020B0604020202020204" pitchFamily="34" charset="0"/>
                      </a:endParaRPr>
                    </a:p>
                  </a:txBody>
                  <a:tcPr marL="25546" marR="25546" marT="4258" marB="4258">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marL="0">
                        <a:lnSpc>
                          <a:spcPct val="115000"/>
                        </a:lnSpc>
                        <a:spcBef>
                          <a:spcPts val="1100"/>
                        </a:spcBef>
                        <a:spcAft>
                          <a:spcPts val="1200"/>
                        </a:spcAft>
                      </a:pPr>
                      <a:r>
                        <a:rPr lang="nl-NL" sz="500" dirty="0">
                          <a:solidFill>
                            <a:srgbClr val="000000"/>
                          </a:solidFill>
                          <a:effectLst/>
                          <a:latin typeface="Segoe UI" panose="020B0502040204020203" pitchFamily="34" charset="0"/>
                          <a:ea typeface="Times New Roman" panose="02020603050405020304" pitchFamily="18" charset="0"/>
                        </a:rPr>
                        <a:t>De periode tussen het moment dat een service een storing ondergaat en het moment dat het hersteld is.</a:t>
                      </a:r>
                      <a:r>
                        <a:rPr lang="nl-NL" sz="500" baseline="30000" dirty="0">
                          <a:solidFill>
                            <a:srgbClr val="000000"/>
                          </a:solidFill>
                          <a:effectLst/>
                          <a:latin typeface="Arial" panose="020B0604020202020204" pitchFamily="34" charset="0"/>
                          <a:ea typeface="Times New Roman" panose="02020603050405020304" pitchFamily="18" charset="0"/>
                        </a:rPr>
                        <a:t>1</a:t>
                      </a:r>
                      <a:endParaRPr lang="en-NL" sz="500" dirty="0">
                        <a:effectLst/>
                        <a:latin typeface="Arial" panose="020B0604020202020204" pitchFamily="34" charset="0"/>
                        <a:ea typeface="Arial" panose="020B0604020202020204" pitchFamily="34" charset="0"/>
                      </a:endParaRPr>
                    </a:p>
                  </a:txBody>
                  <a:tcPr marL="25546" marR="25546" marT="4258" marB="4258">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extLst>
                  <a:ext uri="{0D108BD9-81ED-4DB2-BD59-A6C34878D82A}">
                    <a16:rowId xmlns:a16="http://schemas.microsoft.com/office/drawing/2014/main" val="1811943871"/>
                  </a:ext>
                </a:extLst>
              </a:tr>
              <a:tr h="245017">
                <a:tc>
                  <a:txBody>
                    <a:bodyPr/>
                    <a:lstStyle/>
                    <a:p>
                      <a:pPr marL="0">
                        <a:lnSpc>
                          <a:spcPct val="115000"/>
                        </a:lnSpc>
                        <a:spcBef>
                          <a:spcPts val="1100"/>
                        </a:spcBef>
                        <a:spcAft>
                          <a:spcPts val="1200"/>
                        </a:spcAft>
                      </a:pPr>
                      <a:r>
                        <a:rPr lang="nl-NL" sz="500" dirty="0">
                          <a:solidFill>
                            <a:srgbClr val="000000"/>
                          </a:solidFill>
                          <a:effectLst/>
                          <a:latin typeface="Segoe UI" panose="020B0502040204020203" pitchFamily="34" charset="0"/>
                          <a:ea typeface="Times New Roman" panose="02020603050405020304" pitchFamily="18" charset="0"/>
                        </a:rPr>
                        <a:t>Leerperiode</a:t>
                      </a:r>
                      <a:endParaRPr lang="en-NL" sz="500" dirty="0">
                        <a:effectLst/>
                        <a:latin typeface="Arial" panose="020B0604020202020204" pitchFamily="34" charset="0"/>
                        <a:ea typeface="Arial" panose="020B0604020202020204" pitchFamily="34" charset="0"/>
                      </a:endParaRPr>
                    </a:p>
                  </a:txBody>
                  <a:tcPr marL="25546" marR="25546" marT="4258" marB="4258">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marL="0">
                        <a:lnSpc>
                          <a:spcPct val="115000"/>
                        </a:lnSpc>
                        <a:spcBef>
                          <a:spcPts val="1100"/>
                        </a:spcBef>
                        <a:spcAft>
                          <a:spcPts val="1200"/>
                        </a:spcAft>
                      </a:pPr>
                      <a:r>
                        <a:rPr lang="nl-NL" sz="500" dirty="0">
                          <a:solidFill>
                            <a:srgbClr val="000000"/>
                          </a:solidFill>
                          <a:effectLst/>
                          <a:latin typeface="Segoe UI" panose="020B0502040204020203" pitchFamily="34" charset="0"/>
                          <a:ea typeface="Times New Roman" panose="02020603050405020304" pitchFamily="18" charset="0"/>
                        </a:rPr>
                        <a:t>De tijd benodigd om een idee uit te werken, schetsen, bouwen, aan een klant te leveren en te kunnen leren van hun interactie ermee.</a:t>
                      </a:r>
                      <a:endParaRPr lang="en-NL" sz="500" dirty="0">
                        <a:effectLst/>
                        <a:latin typeface="Arial" panose="020B0604020202020204" pitchFamily="34" charset="0"/>
                        <a:ea typeface="Arial" panose="020B0604020202020204" pitchFamily="34" charset="0"/>
                      </a:endParaRPr>
                    </a:p>
                  </a:txBody>
                  <a:tcPr marL="25546" marR="25546" marT="4258" marB="4258"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extLst>
                  <a:ext uri="{0D108BD9-81ED-4DB2-BD59-A6C34878D82A}">
                    <a16:rowId xmlns:a16="http://schemas.microsoft.com/office/drawing/2014/main" val="1511339710"/>
                  </a:ext>
                </a:extLst>
              </a:tr>
              <a:tr h="253184">
                <a:tc>
                  <a:txBody>
                    <a:bodyPr/>
                    <a:lstStyle/>
                    <a:p>
                      <a:pPr marL="0">
                        <a:lnSpc>
                          <a:spcPct val="115000"/>
                        </a:lnSpc>
                        <a:spcBef>
                          <a:spcPts val="1100"/>
                        </a:spcBef>
                        <a:spcAft>
                          <a:spcPts val="1200"/>
                        </a:spcAft>
                      </a:pPr>
                      <a:r>
                        <a:rPr lang="nl-NL" sz="500" dirty="0">
                          <a:solidFill>
                            <a:srgbClr val="000000"/>
                          </a:solidFill>
                          <a:effectLst/>
                          <a:latin typeface="Segoe UI" panose="020B0502040204020203" pitchFamily="34" charset="0"/>
                          <a:ea typeface="Times New Roman" panose="02020603050405020304" pitchFamily="18" charset="0"/>
                        </a:rPr>
                        <a:t>Belemmerings-periode</a:t>
                      </a:r>
                      <a:endParaRPr lang="en-NL" sz="500" dirty="0">
                        <a:effectLst/>
                        <a:latin typeface="Arial" panose="020B0604020202020204" pitchFamily="34" charset="0"/>
                        <a:ea typeface="Arial" panose="020B0604020202020204" pitchFamily="34" charset="0"/>
                      </a:endParaRPr>
                    </a:p>
                  </a:txBody>
                  <a:tcPr marL="25546" marR="25546" marT="4258" marB="4258">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marL="0">
                        <a:lnSpc>
                          <a:spcPct val="115000"/>
                        </a:lnSpc>
                        <a:spcBef>
                          <a:spcPts val="1100"/>
                        </a:spcBef>
                        <a:spcAft>
                          <a:spcPts val="1200"/>
                        </a:spcAft>
                      </a:pPr>
                      <a:r>
                        <a:rPr lang="nl-NL" sz="500" dirty="0">
                          <a:solidFill>
                            <a:srgbClr val="000000"/>
                          </a:solidFill>
                          <a:effectLst/>
                          <a:latin typeface="Segoe UI" panose="020B0502040204020203" pitchFamily="34" charset="0"/>
                          <a:ea typeface="Times New Roman" panose="02020603050405020304" pitchFamily="18" charset="0"/>
                        </a:rPr>
                        <a:t>De gemiddelde tijd tussen het melden van een belemmering en het oplossen ervan. Dit is een proxy voor </a:t>
                      </a:r>
                      <a:r>
                        <a:rPr lang="nl-NL" sz="500" dirty="0" err="1">
                          <a:solidFill>
                            <a:srgbClr val="000000"/>
                          </a:solidFill>
                          <a:effectLst/>
                          <a:latin typeface="Segoe UI" panose="020B0502040204020203" pitchFamily="34" charset="0"/>
                          <a:ea typeface="Times New Roman" panose="02020603050405020304" pitchFamily="18" charset="0"/>
                        </a:rPr>
                        <a:t>medewerkertevredenheid</a:t>
                      </a:r>
                      <a:r>
                        <a:rPr lang="nl-NL" sz="500" dirty="0">
                          <a:solidFill>
                            <a:srgbClr val="000000"/>
                          </a:solidFill>
                          <a:effectLst/>
                          <a:latin typeface="Segoe UI" panose="020B0502040204020203" pitchFamily="34" charset="0"/>
                          <a:ea typeface="Times New Roman" panose="02020603050405020304" pitchFamily="18" charset="0"/>
                        </a:rPr>
                        <a:t> en aanlooptijd.</a:t>
                      </a:r>
                      <a:endParaRPr lang="en-NL" sz="500" dirty="0">
                        <a:effectLst/>
                        <a:latin typeface="Arial" panose="020B0604020202020204" pitchFamily="34" charset="0"/>
                        <a:ea typeface="Arial" panose="020B0604020202020204" pitchFamily="34" charset="0"/>
                      </a:endParaRPr>
                    </a:p>
                  </a:txBody>
                  <a:tcPr marL="25546" marR="25546" marT="4258" marB="4258"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extLst>
                  <a:ext uri="{0D108BD9-81ED-4DB2-BD59-A6C34878D82A}">
                    <a16:rowId xmlns:a16="http://schemas.microsoft.com/office/drawing/2014/main" val="1152225860"/>
                  </a:ext>
                </a:extLst>
              </a:tr>
              <a:tr h="676912">
                <a:tc>
                  <a:txBody>
                    <a:bodyPr/>
                    <a:lstStyle/>
                    <a:p>
                      <a:pPr marL="0">
                        <a:lnSpc>
                          <a:spcPct val="115000"/>
                        </a:lnSpc>
                        <a:spcBef>
                          <a:spcPts val="1100"/>
                        </a:spcBef>
                        <a:spcAft>
                          <a:spcPts val="1200"/>
                        </a:spcAft>
                      </a:pPr>
                      <a:r>
                        <a:rPr lang="nl-NL" sz="500" dirty="0">
                          <a:solidFill>
                            <a:srgbClr val="000000"/>
                          </a:solidFill>
                          <a:effectLst/>
                          <a:latin typeface="Segoe UI" panose="020B0502040204020203" pitchFamily="34" charset="0"/>
                          <a:ea typeface="Times New Roman" panose="02020603050405020304" pitchFamily="18" charset="0"/>
                        </a:rPr>
                        <a:t>Omschakeltijd</a:t>
                      </a:r>
                      <a:endParaRPr lang="en-NL" sz="500" dirty="0">
                        <a:effectLst/>
                        <a:latin typeface="Arial" panose="020B0604020202020204" pitchFamily="34" charset="0"/>
                        <a:ea typeface="Arial" panose="020B0604020202020204" pitchFamily="34" charset="0"/>
                      </a:endParaRPr>
                    </a:p>
                  </a:txBody>
                  <a:tcPr marL="25546" marR="25546" marT="4258" marB="4258">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marL="0">
                        <a:lnSpc>
                          <a:spcPct val="115000"/>
                        </a:lnSpc>
                        <a:spcBef>
                          <a:spcPts val="1100"/>
                        </a:spcBef>
                        <a:spcAft>
                          <a:spcPts val="1200"/>
                        </a:spcAft>
                      </a:pPr>
                      <a:r>
                        <a:rPr lang="nl-NL" sz="500" dirty="0">
                          <a:solidFill>
                            <a:srgbClr val="000000"/>
                          </a:solidFill>
                          <a:effectLst/>
                          <a:latin typeface="Segoe UI" panose="020B0502040204020203" pitchFamily="34" charset="0"/>
                          <a:ea typeface="Times New Roman" panose="02020603050405020304" pitchFamily="18" charset="0"/>
                        </a:rPr>
                        <a:t>Een daadwerkelijke maatstaf van de wendbaarheid van de gehele organisatie. Het betreft de periode tussen het ontvangen van feedback of nieuwe informatie en het moment dat de organisatie daarop reageert; bijvoorbeeld hoe snel de organisatie kan reageren op een concurrent die een nieuwe markt-veroverende feature heeft uitgebracht, door in hun eigen product vergelijkbare of overtreffende mogelijkheden in te bouwen die de klantervaring meetbaar verbeteren.</a:t>
                      </a:r>
                      <a:endParaRPr lang="en-NL" sz="500" dirty="0">
                        <a:effectLst/>
                        <a:latin typeface="Arial" panose="020B0604020202020204" pitchFamily="34" charset="0"/>
                        <a:ea typeface="Arial" panose="020B0604020202020204" pitchFamily="34" charset="0"/>
                      </a:endParaRPr>
                    </a:p>
                  </a:txBody>
                  <a:tcPr marL="25546" marR="25546" marT="4258" marB="4258"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extLst>
                  <a:ext uri="{0D108BD9-81ED-4DB2-BD59-A6C34878D82A}">
                    <a16:rowId xmlns:a16="http://schemas.microsoft.com/office/drawing/2014/main" val="1477318093"/>
                  </a:ext>
                </a:extLst>
              </a:tr>
            </a:tbl>
          </a:graphicData>
        </a:graphic>
      </p:graphicFrame>
      <p:sp>
        <p:nvSpPr>
          <p:cNvPr id="28" name="Rectangle 8">
            <a:extLst>
              <a:ext uri="{FF2B5EF4-FFF2-40B4-BE49-F238E27FC236}">
                <a16:creationId xmlns:a16="http://schemas.microsoft.com/office/drawing/2014/main" id="{979A0A17-A5B5-2747-BFDD-722982EB45E4}"/>
              </a:ext>
            </a:extLst>
          </p:cNvPr>
          <p:cNvSpPr>
            <a:spLocks noChangeArrowheads="1"/>
          </p:cNvSpPr>
          <p:nvPr/>
        </p:nvSpPr>
        <p:spPr bwMode="auto">
          <a:xfrm>
            <a:off x="2929312" y="795820"/>
            <a:ext cx="190007" cy="6808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4051" tIns="47026" rIns="94051" bIns="47026" numCol="1" anchor="ctr" anchorCtr="0" compatLnSpc="1">
            <a:prstTxWarp prst="textNoShape">
              <a:avLst/>
            </a:prstTxWarp>
            <a:spAutoFit/>
          </a:bodyPr>
          <a:lstStyle/>
          <a:p>
            <a:pPr defTabSz="940552" eaLnBrk="0" fontAlgn="base" hangingPunct="0">
              <a:spcBef>
                <a:spcPct val="0"/>
              </a:spcBef>
              <a:spcAft>
                <a:spcPct val="0"/>
              </a:spcAft>
            </a:pPr>
            <a:br>
              <a:rPr lang="en-NL" altLang="en-NL" sz="1851">
                <a:latin typeface="Arial" panose="020B0604020202020204" pitchFamily="34" charset="0"/>
              </a:rPr>
            </a:br>
            <a:endParaRPr lang="en-NL" altLang="en-NL" sz="1851">
              <a:latin typeface="Arial" panose="020B0604020202020204" pitchFamily="34" charset="0"/>
            </a:endParaRPr>
          </a:p>
        </p:txBody>
      </p:sp>
      <p:graphicFrame>
        <p:nvGraphicFramePr>
          <p:cNvPr id="31" name="Table 30">
            <a:extLst>
              <a:ext uri="{FF2B5EF4-FFF2-40B4-BE49-F238E27FC236}">
                <a16:creationId xmlns:a16="http://schemas.microsoft.com/office/drawing/2014/main" id="{82A5174D-4DF5-A441-804A-4128BFB0CE84}"/>
              </a:ext>
            </a:extLst>
          </p:cNvPr>
          <p:cNvGraphicFramePr>
            <a:graphicFrameLocks noGrp="1"/>
          </p:cNvGraphicFramePr>
          <p:nvPr>
            <p:extLst>
              <p:ext uri="{D42A27DB-BD31-4B8C-83A1-F6EECF244321}">
                <p14:modId xmlns:p14="http://schemas.microsoft.com/office/powerpoint/2010/main" val="1411611829"/>
              </p:ext>
            </p:extLst>
          </p:nvPr>
        </p:nvGraphicFramePr>
        <p:xfrm>
          <a:off x="5184249" y="800246"/>
          <a:ext cx="2411714" cy="4528128"/>
        </p:xfrm>
        <a:graphic>
          <a:graphicData uri="http://schemas.openxmlformats.org/drawingml/2006/table">
            <a:tbl>
              <a:tblPr/>
              <a:tblGrid>
                <a:gridCol w="716837">
                  <a:extLst>
                    <a:ext uri="{9D8B030D-6E8A-4147-A177-3AD203B41FA5}">
                      <a16:colId xmlns:a16="http://schemas.microsoft.com/office/drawing/2014/main" val="2734978646"/>
                    </a:ext>
                  </a:extLst>
                </a:gridCol>
                <a:gridCol w="1694877">
                  <a:extLst>
                    <a:ext uri="{9D8B030D-6E8A-4147-A177-3AD203B41FA5}">
                      <a16:colId xmlns:a16="http://schemas.microsoft.com/office/drawing/2014/main" val="1377612251"/>
                    </a:ext>
                  </a:extLst>
                </a:gridCol>
              </a:tblGrid>
              <a:tr h="130278">
                <a:tc>
                  <a:txBody>
                    <a:bodyPr/>
                    <a:lstStyle/>
                    <a:p>
                      <a:pPr marL="0">
                        <a:lnSpc>
                          <a:spcPct val="115000"/>
                        </a:lnSpc>
                      </a:pPr>
                      <a:r>
                        <a:rPr lang="nl-NL" sz="500" b="1" dirty="0">
                          <a:solidFill>
                            <a:srgbClr val="FFFFFF"/>
                          </a:solidFill>
                          <a:effectLst/>
                          <a:latin typeface="Arial" panose="020B0604020202020204" pitchFamily="34" charset="0"/>
                          <a:ea typeface="Arial" panose="020B0604020202020204" pitchFamily="34" charset="0"/>
                        </a:rPr>
                        <a:t>KVM</a:t>
                      </a:r>
                      <a:endParaRPr lang="en-NL" sz="500" dirty="0">
                        <a:effectLst/>
                        <a:latin typeface="Arial" panose="020B0604020202020204" pitchFamily="34" charset="0"/>
                        <a:ea typeface="Arial" panose="020B0604020202020204" pitchFamily="34" charset="0"/>
                      </a:endParaRPr>
                    </a:p>
                  </a:txBody>
                  <a:tcPr marL="26471" marR="26471" marT="4411" marB="4411">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70AECA"/>
                    </a:solidFill>
                  </a:tcPr>
                </a:tc>
                <a:tc>
                  <a:txBody>
                    <a:bodyPr/>
                    <a:lstStyle/>
                    <a:p>
                      <a:pPr marL="0">
                        <a:lnSpc>
                          <a:spcPct val="115000"/>
                        </a:lnSpc>
                      </a:pPr>
                      <a:r>
                        <a:rPr lang="nl-NL" sz="500" dirty="0">
                          <a:solidFill>
                            <a:srgbClr val="FFFFFF"/>
                          </a:solidFill>
                          <a:effectLst/>
                          <a:latin typeface="Arial" panose="020B0604020202020204" pitchFamily="34" charset="0"/>
                          <a:ea typeface="Arial" panose="020B0604020202020204" pitchFamily="34" charset="0"/>
                        </a:rPr>
                        <a:t>Meetwaarde:</a:t>
                      </a:r>
                      <a:endParaRPr lang="en-NL" sz="500" dirty="0">
                        <a:effectLst/>
                        <a:latin typeface="Arial" panose="020B0604020202020204" pitchFamily="34" charset="0"/>
                        <a:ea typeface="Arial" panose="020B0604020202020204" pitchFamily="34" charset="0"/>
                      </a:endParaRPr>
                    </a:p>
                  </a:txBody>
                  <a:tcPr marL="26471" marR="26471" marT="4411" marB="4411">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70AECA"/>
                    </a:solidFill>
                  </a:tcPr>
                </a:tc>
                <a:extLst>
                  <a:ext uri="{0D108BD9-81ED-4DB2-BD59-A6C34878D82A}">
                    <a16:rowId xmlns:a16="http://schemas.microsoft.com/office/drawing/2014/main" val="303712416"/>
                  </a:ext>
                </a:extLst>
              </a:tr>
              <a:tr h="442857">
                <a:tc>
                  <a:txBody>
                    <a:bodyPr/>
                    <a:lstStyle/>
                    <a:p>
                      <a:pPr marL="0">
                        <a:lnSpc>
                          <a:spcPct val="115000"/>
                        </a:lnSpc>
                        <a:spcBef>
                          <a:spcPts val="1100"/>
                        </a:spcBef>
                        <a:spcAft>
                          <a:spcPts val="0"/>
                        </a:spcAft>
                      </a:pPr>
                      <a:r>
                        <a:rPr lang="nl-NL" sz="500" dirty="0">
                          <a:solidFill>
                            <a:srgbClr val="000000"/>
                          </a:solidFill>
                          <a:effectLst/>
                          <a:latin typeface="Segoe UI" panose="020B0502040204020203" pitchFamily="34" charset="0"/>
                          <a:ea typeface="Times New Roman" panose="02020603050405020304" pitchFamily="18" charset="0"/>
                        </a:rPr>
                        <a:t>Innovatieratio</a:t>
                      </a:r>
                      <a:endParaRPr lang="en-NL" sz="500" dirty="0">
                        <a:effectLst/>
                        <a:latin typeface="Arial" panose="020B0604020202020204" pitchFamily="34" charset="0"/>
                        <a:ea typeface="Arial" panose="020B0604020202020204" pitchFamily="34" charset="0"/>
                      </a:endParaRPr>
                    </a:p>
                  </a:txBody>
                  <a:tcPr marL="22058" marR="22058" marT="22058" marB="22058">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marL="0">
                        <a:lnSpc>
                          <a:spcPct val="115000"/>
                        </a:lnSpc>
                        <a:spcBef>
                          <a:spcPts val="1100"/>
                        </a:spcBef>
                        <a:spcAft>
                          <a:spcPts val="0"/>
                        </a:spcAft>
                      </a:pPr>
                      <a:r>
                        <a:rPr lang="nl-NL" sz="500" dirty="0">
                          <a:solidFill>
                            <a:srgbClr val="000000"/>
                          </a:solidFill>
                          <a:effectLst/>
                          <a:latin typeface="Segoe UI" panose="020B0502040204020203" pitchFamily="34" charset="0"/>
                          <a:ea typeface="Times New Roman" panose="02020603050405020304" pitchFamily="18" charset="0"/>
                        </a:rPr>
                        <a:t>Het percentage van de capaciteit, tijd of budget wat gespendeerd wordt aan het leveren van nieuwe functionaliteit, gedeeld door het totaal. Dit getal geeft inzicht in het vermogen van de organisatie om nieuwe functionaliteit aan een product toe te voegen.</a:t>
                      </a:r>
                      <a:endParaRPr lang="en-NL" sz="500" dirty="0">
                        <a:effectLst/>
                        <a:latin typeface="Arial" panose="020B0604020202020204" pitchFamily="34" charset="0"/>
                        <a:ea typeface="Arial" panose="020B0604020202020204" pitchFamily="34" charset="0"/>
                      </a:endParaRPr>
                    </a:p>
                  </a:txBody>
                  <a:tcPr marL="22058" marR="22058" marT="22058" marB="22058">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extLst>
                  <a:ext uri="{0D108BD9-81ED-4DB2-BD59-A6C34878D82A}">
                    <a16:rowId xmlns:a16="http://schemas.microsoft.com/office/drawing/2014/main" val="2942280409"/>
                  </a:ext>
                </a:extLst>
              </a:tr>
              <a:tr h="442857">
                <a:tc>
                  <a:txBody>
                    <a:bodyPr/>
                    <a:lstStyle/>
                    <a:p>
                      <a:pPr marL="0">
                        <a:lnSpc>
                          <a:spcPct val="115000"/>
                        </a:lnSpc>
                        <a:spcBef>
                          <a:spcPts val="1100"/>
                        </a:spcBef>
                        <a:spcAft>
                          <a:spcPts val="0"/>
                        </a:spcAft>
                      </a:pPr>
                      <a:r>
                        <a:rPr lang="nl-NL" sz="500" dirty="0">
                          <a:solidFill>
                            <a:srgbClr val="000000"/>
                          </a:solidFill>
                          <a:effectLst/>
                          <a:latin typeface="Segoe UI" panose="020B0502040204020203" pitchFamily="34" charset="0"/>
                          <a:ea typeface="Times New Roman" panose="02020603050405020304" pitchFamily="18" charset="0"/>
                        </a:rPr>
                        <a:t>Defecten-trends</a:t>
                      </a:r>
                      <a:endParaRPr lang="en-NL" sz="500" dirty="0">
                        <a:effectLst/>
                        <a:latin typeface="Arial" panose="020B0604020202020204" pitchFamily="34" charset="0"/>
                        <a:ea typeface="Arial" panose="020B0604020202020204" pitchFamily="34" charset="0"/>
                      </a:endParaRPr>
                    </a:p>
                  </a:txBody>
                  <a:tcPr marL="22058" marR="22058" marT="22058" marB="22058">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marL="0">
                        <a:lnSpc>
                          <a:spcPct val="115000"/>
                        </a:lnSpc>
                        <a:spcBef>
                          <a:spcPts val="1100"/>
                        </a:spcBef>
                        <a:spcAft>
                          <a:spcPts val="0"/>
                        </a:spcAft>
                      </a:pPr>
                      <a:r>
                        <a:rPr lang="nl-NL" sz="500">
                          <a:solidFill>
                            <a:srgbClr val="000000"/>
                          </a:solidFill>
                          <a:effectLst/>
                          <a:latin typeface="Segoe UI" panose="020B0502040204020203" pitchFamily="34" charset="0"/>
                          <a:ea typeface="Times New Roman" panose="02020603050405020304" pitchFamily="18" charset="0"/>
                        </a:rPr>
                        <a:t>Een meeting van de toe- of afname van defecten sinds de laatste meeting. Een defect is alles wat de waarde van het product verminderd voor een klant, gebruiker of de organisatie zelf. Defects zijn over het algemeen zaken die niet werken zoals bedoeld.</a:t>
                      </a:r>
                      <a:endParaRPr lang="en-NL" sz="500">
                        <a:effectLst/>
                        <a:latin typeface="Arial" panose="020B0604020202020204" pitchFamily="34" charset="0"/>
                        <a:ea typeface="Arial" panose="020B0604020202020204" pitchFamily="34" charset="0"/>
                      </a:endParaRPr>
                    </a:p>
                  </a:txBody>
                  <a:tcPr marL="22058" marR="22058" marT="22058" marB="22058">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extLst>
                  <a:ext uri="{0D108BD9-81ED-4DB2-BD59-A6C34878D82A}">
                    <a16:rowId xmlns:a16="http://schemas.microsoft.com/office/drawing/2014/main" val="1029497199"/>
                  </a:ext>
                </a:extLst>
              </a:tr>
              <a:tr h="199498">
                <a:tc>
                  <a:txBody>
                    <a:bodyPr/>
                    <a:lstStyle/>
                    <a:p>
                      <a:pPr marL="0">
                        <a:lnSpc>
                          <a:spcPct val="115000"/>
                        </a:lnSpc>
                        <a:spcBef>
                          <a:spcPts val="1100"/>
                        </a:spcBef>
                        <a:spcAft>
                          <a:spcPts val="0"/>
                        </a:spcAft>
                      </a:pPr>
                      <a:r>
                        <a:rPr lang="nl-NL" sz="500" dirty="0">
                          <a:solidFill>
                            <a:srgbClr val="000000"/>
                          </a:solidFill>
                          <a:effectLst/>
                          <a:latin typeface="Segoe UI" panose="020B0502040204020203" pitchFamily="34" charset="0"/>
                          <a:ea typeface="Times New Roman" panose="02020603050405020304" pitchFamily="18" charset="0"/>
                        </a:rPr>
                        <a:t>Focustijd</a:t>
                      </a:r>
                      <a:endParaRPr lang="en-NL" sz="500" dirty="0">
                        <a:effectLst/>
                        <a:latin typeface="Arial" panose="020B0604020202020204" pitchFamily="34" charset="0"/>
                        <a:ea typeface="Arial" panose="020B0604020202020204" pitchFamily="34" charset="0"/>
                      </a:endParaRPr>
                    </a:p>
                  </a:txBody>
                  <a:tcPr marL="22058" marR="22058" marT="22058" marB="22058">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marL="0">
                        <a:lnSpc>
                          <a:spcPct val="115000"/>
                        </a:lnSpc>
                        <a:spcBef>
                          <a:spcPts val="1100"/>
                        </a:spcBef>
                        <a:spcAft>
                          <a:spcPts val="0"/>
                        </a:spcAft>
                      </a:pPr>
                      <a:r>
                        <a:rPr lang="nl-NL" sz="500">
                          <a:solidFill>
                            <a:srgbClr val="000000"/>
                          </a:solidFill>
                          <a:effectLst/>
                          <a:latin typeface="Segoe UI" panose="020B0502040204020203" pitchFamily="34" charset="0"/>
                          <a:ea typeface="Times New Roman" panose="02020603050405020304" pitchFamily="18" charset="0"/>
                        </a:rPr>
                        <a:t>Het percentage van de tijd dat teams daadwerkelijk aan het product kunnen werken.</a:t>
                      </a:r>
                      <a:endParaRPr lang="en-NL" sz="500">
                        <a:effectLst/>
                        <a:latin typeface="Arial" panose="020B0604020202020204" pitchFamily="34" charset="0"/>
                        <a:ea typeface="Arial" panose="020B0604020202020204" pitchFamily="34" charset="0"/>
                      </a:endParaRPr>
                    </a:p>
                  </a:txBody>
                  <a:tcPr marL="22058" marR="22058" marT="22058" marB="22058">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extLst>
                  <a:ext uri="{0D108BD9-81ED-4DB2-BD59-A6C34878D82A}">
                    <a16:rowId xmlns:a16="http://schemas.microsoft.com/office/drawing/2014/main" val="248656309"/>
                  </a:ext>
                </a:extLst>
              </a:tr>
              <a:tr h="361737">
                <a:tc>
                  <a:txBody>
                    <a:bodyPr/>
                    <a:lstStyle/>
                    <a:p>
                      <a:pPr marL="0">
                        <a:lnSpc>
                          <a:spcPct val="115000"/>
                        </a:lnSpc>
                        <a:spcBef>
                          <a:spcPts val="1100"/>
                        </a:spcBef>
                        <a:spcAft>
                          <a:spcPts val="0"/>
                        </a:spcAft>
                      </a:pPr>
                      <a:r>
                        <a:rPr lang="nl-NL" sz="500" dirty="0">
                          <a:solidFill>
                            <a:srgbClr val="000000"/>
                          </a:solidFill>
                          <a:effectLst/>
                          <a:latin typeface="Segoe UI" panose="020B0502040204020203" pitchFamily="34" charset="0"/>
                          <a:ea typeface="Times New Roman" panose="02020603050405020304" pitchFamily="18" charset="0"/>
                        </a:rPr>
                        <a:t>Aantal geïnstalleerde versies</a:t>
                      </a:r>
                      <a:endParaRPr lang="en-NL" sz="500" dirty="0">
                        <a:effectLst/>
                        <a:latin typeface="Arial" panose="020B0604020202020204" pitchFamily="34" charset="0"/>
                        <a:ea typeface="Arial" panose="020B0604020202020204" pitchFamily="34" charset="0"/>
                      </a:endParaRPr>
                    </a:p>
                  </a:txBody>
                  <a:tcPr marL="22058" marR="22058" marT="22058" marB="22058">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marL="0">
                        <a:lnSpc>
                          <a:spcPct val="115000"/>
                        </a:lnSpc>
                        <a:spcBef>
                          <a:spcPts val="1100"/>
                        </a:spcBef>
                        <a:spcAft>
                          <a:spcPts val="0"/>
                        </a:spcAft>
                      </a:pPr>
                      <a:r>
                        <a:rPr lang="nl-NL" sz="500">
                          <a:solidFill>
                            <a:srgbClr val="000000"/>
                          </a:solidFill>
                          <a:effectLst/>
                          <a:latin typeface="Segoe UI" panose="020B0502040204020203" pitchFamily="34" charset="0"/>
                          <a:ea typeface="Times New Roman" panose="02020603050405020304" pitchFamily="18" charset="0"/>
                        </a:rPr>
                        <a:t>Het aantal versies van het product dat op dit moment wordt ondersteund. Dit getal reflecteert de capaciteit die de organisatie gebruikt om oudere versies van de software te ondersteunen.</a:t>
                      </a:r>
                      <a:endParaRPr lang="en-NL" sz="500">
                        <a:effectLst/>
                        <a:latin typeface="Arial" panose="020B0604020202020204" pitchFamily="34" charset="0"/>
                        <a:ea typeface="Arial" panose="020B0604020202020204" pitchFamily="34" charset="0"/>
                      </a:endParaRPr>
                    </a:p>
                  </a:txBody>
                  <a:tcPr marL="22058" marR="22058" marT="22058" marB="22058">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extLst>
                  <a:ext uri="{0D108BD9-81ED-4DB2-BD59-A6C34878D82A}">
                    <a16:rowId xmlns:a16="http://schemas.microsoft.com/office/drawing/2014/main" val="836930181"/>
                  </a:ext>
                </a:extLst>
              </a:tr>
              <a:tr h="523976">
                <a:tc>
                  <a:txBody>
                    <a:bodyPr/>
                    <a:lstStyle/>
                    <a:p>
                      <a:pPr marL="0">
                        <a:lnSpc>
                          <a:spcPct val="115000"/>
                        </a:lnSpc>
                        <a:spcBef>
                          <a:spcPts val="1100"/>
                        </a:spcBef>
                        <a:spcAft>
                          <a:spcPts val="0"/>
                        </a:spcAft>
                      </a:pPr>
                      <a:r>
                        <a:rPr lang="nl-NL" sz="500" dirty="0">
                          <a:solidFill>
                            <a:srgbClr val="000000"/>
                          </a:solidFill>
                          <a:effectLst/>
                          <a:latin typeface="Segoe UI" panose="020B0502040204020203" pitchFamily="34" charset="0"/>
                          <a:ea typeface="Times New Roman" panose="02020603050405020304" pitchFamily="18" charset="0"/>
                        </a:rPr>
                        <a:t>Technische schuld</a:t>
                      </a:r>
                      <a:endParaRPr lang="en-NL" sz="500" dirty="0">
                        <a:effectLst/>
                        <a:latin typeface="Arial" panose="020B0604020202020204" pitchFamily="34" charset="0"/>
                        <a:ea typeface="Arial" panose="020B0604020202020204" pitchFamily="34" charset="0"/>
                      </a:endParaRPr>
                    </a:p>
                  </a:txBody>
                  <a:tcPr marL="22058" marR="22058" marT="22058" marB="22058">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marL="0">
                        <a:lnSpc>
                          <a:spcPct val="115000"/>
                        </a:lnSpc>
                        <a:spcBef>
                          <a:spcPts val="1100"/>
                        </a:spcBef>
                        <a:spcAft>
                          <a:spcPts val="0"/>
                        </a:spcAft>
                      </a:pPr>
                      <a:r>
                        <a:rPr lang="nl-NL" sz="500">
                          <a:solidFill>
                            <a:srgbClr val="000000"/>
                          </a:solidFill>
                          <a:effectLst/>
                          <a:latin typeface="Segoe UI" panose="020B0502040204020203" pitchFamily="34" charset="0"/>
                          <a:ea typeface="Times New Roman" panose="02020603050405020304" pitchFamily="18" charset="0"/>
                        </a:rPr>
                        <a:t>Een concept in software ontwikkeling dat de extra ontwikkelings- en testwerkzaamheden weerspiegelt die ontstaan wanneer "snelle" oplossingen resulteren in een later herstelwerk. Het creëert een ongewenste impact op het leveren van waarde en een vermijdbare toename van herstelwerk en risico.</a:t>
                      </a:r>
                      <a:endParaRPr lang="en-NL" sz="500">
                        <a:effectLst/>
                        <a:latin typeface="Arial" panose="020B0604020202020204" pitchFamily="34" charset="0"/>
                        <a:ea typeface="Arial" panose="020B0604020202020204" pitchFamily="34" charset="0"/>
                      </a:endParaRPr>
                    </a:p>
                  </a:txBody>
                  <a:tcPr marL="22058" marR="22058" marT="22058" marB="22058">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extLst>
                  <a:ext uri="{0D108BD9-81ED-4DB2-BD59-A6C34878D82A}">
                    <a16:rowId xmlns:a16="http://schemas.microsoft.com/office/drawing/2014/main" val="2658341868"/>
                  </a:ext>
                </a:extLst>
              </a:tr>
              <a:tr h="442857">
                <a:tc>
                  <a:txBody>
                    <a:bodyPr/>
                    <a:lstStyle/>
                    <a:p>
                      <a:pPr marL="0">
                        <a:lnSpc>
                          <a:spcPct val="115000"/>
                        </a:lnSpc>
                        <a:spcBef>
                          <a:spcPts val="1100"/>
                        </a:spcBef>
                        <a:spcAft>
                          <a:spcPts val="0"/>
                        </a:spcAft>
                      </a:pPr>
                      <a:r>
                        <a:rPr lang="nl-NL" sz="500" dirty="0">
                          <a:solidFill>
                            <a:srgbClr val="000000"/>
                          </a:solidFill>
                          <a:effectLst/>
                          <a:latin typeface="Segoe UI" panose="020B0502040204020203" pitchFamily="34" charset="0"/>
                          <a:ea typeface="Times New Roman" panose="02020603050405020304" pitchFamily="18" charset="0"/>
                        </a:rPr>
                        <a:t>Aantal productiefouten</a:t>
                      </a:r>
                      <a:endParaRPr lang="en-NL" sz="500" dirty="0">
                        <a:effectLst/>
                        <a:latin typeface="Arial" panose="020B0604020202020204" pitchFamily="34" charset="0"/>
                        <a:ea typeface="Arial" panose="020B0604020202020204" pitchFamily="34" charset="0"/>
                      </a:endParaRPr>
                    </a:p>
                  </a:txBody>
                  <a:tcPr marL="22058" marR="22058" marT="22058" marB="22058">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marL="0">
                        <a:lnSpc>
                          <a:spcPct val="115000"/>
                        </a:lnSpc>
                        <a:spcBef>
                          <a:spcPts val="1100"/>
                        </a:spcBef>
                        <a:spcAft>
                          <a:spcPts val="0"/>
                        </a:spcAft>
                      </a:pPr>
                      <a:r>
                        <a:rPr lang="nl-NL" sz="500" dirty="0">
                          <a:solidFill>
                            <a:srgbClr val="000000"/>
                          </a:solidFill>
                          <a:effectLst/>
                          <a:latin typeface="Segoe UI" panose="020B0502040204020203" pitchFamily="34" charset="0"/>
                          <a:ea typeface="Times New Roman" panose="02020603050405020304" pitchFamily="18" charset="0"/>
                        </a:rPr>
                        <a:t>Het aantal keren dat het Development Team in een bepaalde periode werd onderbroken om een probleem in een geïnstalleerd product op te lossen. Het aantal en de frequentie van productie-incidenten kan helpen om de stabiliteit van het product aan te geven.</a:t>
                      </a:r>
                      <a:endParaRPr lang="en-NL" sz="500" dirty="0">
                        <a:effectLst/>
                        <a:latin typeface="Arial" panose="020B0604020202020204" pitchFamily="34" charset="0"/>
                        <a:ea typeface="Arial" panose="020B0604020202020204" pitchFamily="34" charset="0"/>
                      </a:endParaRPr>
                    </a:p>
                  </a:txBody>
                  <a:tcPr marL="22058" marR="22058" marT="22058" marB="22058">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extLst>
                  <a:ext uri="{0D108BD9-81ED-4DB2-BD59-A6C34878D82A}">
                    <a16:rowId xmlns:a16="http://schemas.microsoft.com/office/drawing/2014/main" val="670677736"/>
                  </a:ext>
                </a:extLst>
              </a:tr>
              <a:tr h="347744">
                <a:tc>
                  <a:txBody>
                    <a:bodyPr/>
                    <a:lstStyle/>
                    <a:p>
                      <a:pPr marL="0">
                        <a:lnSpc>
                          <a:spcPct val="115000"/>
                        </a:lnSpc>
                        <a:spcBef>
                          <a:spcPts val="1100"/>
                        </a:spcBef>
                        <a:spcAft>
                          <a:spcPts val="0"/>
                        </a:spcAft>
                      </a:pPr>
                      <a:r>
                        <a:rPr lang="nl-NL" sz="500" dirty="0">
                          <a:solidFill>
                            <a:srgbClr val="000000"/>
                          </a:solidFill>
                          <a:effectLst/>
                          <a:latin typeface="Segoe UI" panose="020B0502040204020203" pitchFamily="34" charset="0"/>
                          <a:ea typeface="Times New Roman" panose="02020603050405020304" pitchFamily="18" charset="0"/>
                        </a:rPr>
                        <a:t>Aantal actieve product (broncode) varianten</a:t>
                      </a:r>
                      <a:endParaRPr lang="en-NL" sz="500" dirty="0">
                        <a:effectLst/>
                        <a:latin typeface="Arial" panose="020B0604020202020204" pitchFamily="34" charset="0"/>
                        <a:ea typeface="Arial" panose="020B0604020202020204" pitchFamily="34" charset="0"/>
                      </a:endParaRPr>
                    </a:p>
                  </a:txBody>
                  <a:tcPr marL="22058" marR="22058" marT="22058" marB="22058">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marL="0">
                        <a:lnSpc>
                          <a:spcPct val="115000"/>
                        </a:lnSpc>
                        <a:spcBef>
                          <a:spcPts val="1100"/>
                        </a:spcBef>
                        <a:spcAft>
                          <a:spcPts val="0"/>
                        </a:spcAft>
                      </a:pPr>
                      <a:r>
                        <a:rPr lang="nl-NL" sz="500" dirty="0">
                          <a:solidFill>
                            <a:srgbClr val="000000"/>
                          </a:solidFill>
                          <a:effectLst/>
                          <a:latin typeface="Segoe UI" panose="020B0502040204020203" pitchFamily="34" charset="0"/>
                          <a:ea typeface="Times New Roman" panose="02020603050405020304" pitchFamily="18" charset="0"/>
                        </a:rPr>
                        <a:t>Het aantal verschillende versies (of varianten) van een product of dienst. Geeft inzicht in de potentiële impact van verandering en de daaruit voortvloeiende complexiteit van het werk.</a:t>
                      </a:r>
                      <a:endParaRPr lang="en-NL" sz="500" dirty="0">
                        <a:effectLst/>
                        <a:latin typeface="Arial" panose="020B0604020202020204" pitchFamily="34" charset="0"/>
                        <a:ea typeface="Arial" panose="020B0604020202020204" pitchFamily="34" charset="0"/>
                      </a:endParaRPr>
                    </a:p>
                  </a:txBody>
                  <a:tcPr marL="22058" marR="22058" marT="22058" marB="22058">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extLst>
                  <a:ext uri="{0D108BD9-81ED-4DB2-BD59-A6C34878D82A}">
                    <a16:rowId xmlns:a16="http://schemas.microsoft.com/office/drawing/2014/main" val="1600510824"/>
                  </a:ext>
                </a:extLst>
              </a:tr>
              <a:tr h="424565">
                <a:tc>
                  <a:txBody>
                    <a:bodyPr/>
                    <a:lstStyle/>
                    <a:p>
                      <a:pPr marL="0">
                        <a:lnSpc>
                          <a:spcPct val="115000"/>
                        </a:lnSpc>
                        <a:spcBef>
                          <a:spcPts val="1100"/>
                        </a:spcBef>
                        <a:spcAft>
                          <a:spcPts val="0"/>
                        </a:spcAft>
                      </a:pPr>
                      <a:r>
                        <a:rPr lang="nl-NL" sz="500" dirty="0">
                          <a:solidFill>
                            <a:srgbClr val="000000"/>
                          </a:solidFill>
                          <a:effectLst/>
                          <a:latin typeface="Segoe UI" panose="020B0502040204020203" pitchFamily="34" charset="0"/>
                          <a:ea typeface="Times New Roman" panose="02020603050405020304" pitchFamily="18" charset="0"/>
                        </a:rPr>
                        <a:t>Tijd benodigd voor het samenvoegen van broncode</a:t>
                      </a:r>
                      <a:endParaRPr lang="en-NL" sz="500" dirty="0">
                        <a:effectLst/>
                        <a:latin typeface="Arial" panose="020B0604020202020204" pitchFamily="34" charset="0"/>
                        <a:ea typeface="Arial" panose="020B0604020202020204" pitchFamily="34" charset="0"/>
                      </a:endParaRPr>
                    </a:p>
                  </a:txBody>
                  <a:tcPr marL="22058" marR="22058" marT="22058" marB="22058">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marL="0">
                        <a:lnSpc>
                          <a:spcPct val="115000"/>
                        </a:lnSpc>
                        <a:spcBef>
                          <a:spcPts val="1100"/>
                        </a:spcBef>
                        <a:spcAft>
                          <a:spcPts val="0"/>
                        </a:spcAft>
                      </a:pPr>
                      <a:r>
                        <a:rPr lang="nl-NL" sz="500">
                          <a:solidFill>
                            <a:srgbClr val="000000"/>
                          </a:solidFill>
                          <a:effectLst/>
                          <a:latin typeface="Segoe UI" panose="020B0502040204020203" pitchFamily="34" charset="0"/>
                          <a:ea typeface="Times New Roman" panose="02020603050405020304" pitchFamily="18" charset="0"/>
                        </a:rPr>
                        <a:t>De hoeveelheid tijd die wordt besteed aan het aanbrengen van wijzigingen in verschillende versies van een product of dienst. Geeft inzicht in de potentiële impact van veranderingen en de daaruit voortvloeiende complexiteit van het werk.</a:t>
                      </a:r>
                      <a:endParaRPr lang="en-NL" sz="500">
                        <a:effectLst/>
                        <a:latin typeface="Arial" panose="020B0604020202020204" pitchFamily="34" charset="0"/>
                        <a:ea typeface="Arial" panose="020B0604020202020204" pitchFamily="34" charset="0"/>
                      </a:endParaRPr>
                    </a:p>
                  </a:txBody>
                  <a:tcPr marL="22058" marR="22058" marT="22058" marB="22058">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extLst>
                  <a:ext uri="{0D108BD9-81ED-4DB2-BD59-A6C34878D82A}">
                    <a16:rowId xmlns:a16="http://schemas.microsoft.com/office/drawing/2014/main" val="1734148132"/>
                  </a:ext>
                </a:extLst>
              </a:tr>
              <a:tr h="578206">
                <a:tc>
                  <a:txBody>
                    <a:bodyPr/>
                    <a:lstStyle/>
                    <a:p>
                      <a:pPr marL="0">
                        <a:lnSpc>
                          <a:spcPct val="115000"/>
                        </a:lnSpc>
                        <a:spcBef>
                          <a:spcPts val="1100"/>
                        </a:spcBef>
                        <a:spcAft>
                          <a:spcPts val="0"/>
                        </a:spcAft>
                      </a:pPr>
                      <a:r>
                        <a:rPr lang="nl-NL" sz="500" dirty="0">
                          <a:solidFill>
                            <a:srgbClr val="000000"/>
                          </a:solidFill>
                          <a:effectLst/>
                          <a:latin typeface="Segoe UI" panose="020B0502040204020203" pitchFamily="34" charset="0"/>
                          <a:ea typeface="Times New Roman" panose="02020603050405020304" pitchFamily="18" charset="0"/>
                        </a:rPr>
                        <a:t>Tijd besteed aan Context-schakelen</a:t>
                      </a:r>
                      <a:endParaRPr lang="en-NL" sz="500" dirty="0">
                        <a:effectLst/>
                        <a:latin typeface="Arial" panose="020B0604020202020204" pitchFamily="34" charset="0"/>
                        <a:ea typeface="Arial" panose="020B0604020202020204" pitchFamily="34" charset="0"/>
                      </a:endParaRPr>
                    </a:p>
                  </a:txBody>
                  <a:tcPr marL="22058" marR="22058" marT="22058" marB="22058">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marL="0">
                        <a:lnSpc>
                          <a:spcPct val="115000"/>
                        </a:lnSpc>
                        <a:spcBef>
                          <a:spcPts val="1100"/>
                        </a:spcBef>
                        <a:spcAft>
                          <a:spcPts val="0"/>
                        </a:spcAft>
                      </a:pPr>
                      <a:r>
                        <a:rPr lang="nl-NL" sz="500" dirty="0">
                          <a:solidFill>
                            <a:srgbClr val="000000"/>
                          </a:solidFill>
                          <a:effectLst/>
                          <a:latin typeface="Segoe UI" panose="020B0502040204020203" pitchFamily="34" charset="0"/>
                          <a:ea typeface="Times New Roman" panose="02020603050405020304" pitchFamily="18" charset="0"/>
                        </a:rPr>
                        <a:t>Voorbeelden hiervan zijn tijd die verloren gaat door onderbrekingen als gevolg van vergaderingen of gesprekken, tijd die wordt besteed aan het wisselen tussen taken en tijd die verloren gaat wanneer teamleden worden onderbroken om mensen buiten het team te helpen, kunnen een eenvoudig inzicht geven in de omvang van het probleem.</a:t>
                      </a:r>
                      <a:endParaRPr lang="en-NL" sz="500" dirty="0">
                        <a:effectLst/>
                        <a:latin typeface="Arial" panose="020B0604020202020204" pitchFamily="34" charset="0"/>
                        <a:ea typeface="Arial" panose="020B0604020202020204" pitchFamily="34" charset="0"/>
                      </a:endParaRPr>
                    </a:p>
                  </a:txBody>
                  <a:tcPr marL="22058" marR="22058" marT="22058" marB="22058">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extLst>
                  <a:ext uri="{0D108BD9-81ED-4DB2-BD59-A6C34878D82A}">
                    <a16:rowId xmlns:a16="http://schemas.microsoft.com/office/drawing/2014/main" val="2926951945"/>
                  </a:ext>
                </a:extLst>
              </a:tr>
              <a:tr h="280618">
                <a:tc>
                  <a:txBody>
                    <a:bodyPr/>
                    <a:lstStyle/>
                    <a:p>
                      <a:pPr marL="0">
                        <a:lnSpc>
                          <a:spcPct val="115000"/>
                        </a:lnSpc>
                        <a:spcBef>
                          <a:spcPts val="1100"/>
                        </a:spcBef>
                        <a:spcAft>
                          <a:spcPts val="0"/>
                        </a:spcAft>
                      </a:pPr>
                      <a:r>
                        <a:rPr lang="nl-NL" sz="500" dirty="0">
                          <a:solidFill>
                            <a:srgbClr val="000000"/>
                          </a:solidFill>
                          <a:effectLst/>
                          <a:latin typeface="Segoe UI" panose="020B0502040204020203" pitchFamily="34" charset="0"/>
                          <a:ea typeface="Times New Roman" panose="02020603050405020304" pitchFamily="18" charset="0"/>
                        </a:rPr>
                        <a:t>De faalratio van wijzigingen</a:t>
                      </a:r>
                      <a:endParaRPr lang="en-NL" sz="500" dirty="0">
                        <a:effectLst/>
                        <a:latin typeface="Arial" panose="020B0604020202020204" pitchFamily="34" charset="0"/>
                        <a:ea typeface="Arial" panose="020B0604020202020204" pitchFamily="34" charset="0"/>
                      </a:endParaRPr>
                    </a:p>
                  </a:txBody>
                  <a:tcPr marL="22058" marR="22058" marT="22058" marB="22058">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marL="0">
                        <a:lnSpc>
                          <a:spcPct val="115000"/>
                        </a:lnSpc>
                        <a:spcBef>
                          <a:spcPts val="1100"/>
                        </a:spcBef>
                        <a:spcAft>
                          <a:spcPts val="0"/>
                        </a:spcAft>
                      </a:pPr>
                      <a:r>
                        <a:rPr lang="nl-NL" sz="500" dirty="0">
                          <a:solidFill>
                            <a:srgbClr val="000000"/>
                          </a:solidFill>
                          <a:effectLst/>
                          <a:latin typeface="Segoe UI" panose="020B0502040204020203" pitchFamily="34" charset="0"/>
                          <a:ea typeface="Times New Roman" panose="02020603050405020304" pitchFamily="18" charset="0"/>
                        </a:rPr>
                        <a:t>Het percentage vrijgegeven productveranderingen die leiden tot een verminderde service en die moeten worden hersteld (bijv. </a:t>
                      </a:r>
                      <a:r>
                        <a:rPr lang="nl-NL" sz="500" dirty="0" err="1">
                          <a:solidFill>
                            <a:srgbClr val="000000"/>
                          </a:solidFill>
                          <a:effectLst/>
                          <a:latin typeface="Segoe UI" panose="020B0502040204020203" pitchFamily="34" charset="0"/>
                          <a:ea typeface="Times New Roman" panose="02020603050405020304" pitchFamily="18" charset="0"/>
                        </a:rPr>
                        <a:t>hotfix</a:t>
                      </a:r>
                      <a:r>
                        <a:rPr lang="nl-NL" sz="500" dirty="0">
                          <a:solidFill>
                            <a:srgbClr val="000000"/>
                          </a:solidFill>
                          <a:effectLst/>
                          <a:latin typeface="Segoe UI" panose="020B0502040204020203" pitchFamily="34" charset="0"/>
                          <a:ea typeface="Times New Roman" panose="02020603050405020304" pitchFamily="18" charset="0"/>
                        </a:rPr>
                        <a:t>, </a:t>
                      </a:r>
                      <a:r>
                        <a:rPr lang="nl-NL" sz="500" dirty="0" err="1">
                          <a:solidFill>
                            <a:srgbClr val="000000"/>
                          </a:solidFill>
                          <a:effectLst/>
                          <a:latin typeface="Segoe UI" panose="020B0502040204020203" pitchFamily="34" charset="0"/>
                          <a:ea typeface="Times New Roman" panose="02020603050405020304" pitchFamily="18" charset="0"/>
                        </a:rPr>
                        <a:t>rollback</a:t>
                      </a:r>
                      <a:r>
                        <a:rPr lang="nl-NL" sz="500" dirty="0">
                          <a:solidFill>
                            <a:srgbClr val="000000"/>
                          </a:solidFill>
                          <a:effectLst/>
                          <a:latin typeface="Segoe UI" panose="020B0502040204020203" pitchFamily="34" charset="0"/>
                          <a:ea typeface="Times New Roman" panose="02020603050405020304" pitchFamily="18" charset="0"/>
                        </a:rPr>
                        <a:t>, patch). </a:t>
                      </a:r>
                      <a:r>
                        <a:rPr lang="nl-NL" sz="500" baseline="30000" dirty="0">
                          <a:solidFill>
                            <a:srgbClr val="000000"/>
                          </a:solidFill>
                          <a:effectLst/>
                          <a:latin typeface="Arial" panose="020B0604020202020204" pitchFamily="34" charset="0"/>
                          <a:ea typeface="Times New Roman" panose="02020603050405020304" pitchFamily="18" charset="0"/>
                        </a:rPr>
                        <a:t>1</a:t>
                      </a:r>
                      <a:endParaRPr lang="en-NL" sz="500" dirty="0">
                        <a:effectLst/>
                        <a:latin typeface="Arial" panose="020B0604020202020204" pitchFamily="34" charset="0"/>
                        <a:ea typeface="Arial" panose="020B0604020202020204" pitchFamily="34" charset="0"/>
                      </a:endParaRPr>
                    </a:p>
                  </a:txBody>
                  <a:tcPr marL="22058" marR="22058" marT="22058" marB="22058">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extLst>
                  <a:ext uri="{0D108BD9-81ED-4DB2-BD59-A6C34878D82A}">
                    <a16:rowId xmlns:a16="http://schemas.microsoft.com/office/drawing/2014/main" val="2081112833"/>
                  </a:ext>
                </a:extLst>
              </a:tr>
            </a:tbl>
          </a:graphicData>
        </a:graphic>
      </p:graphicFrame>
      <p:sp>
        <p:nvSpPr>
          <p:cNvPr id="32" name="Rectangle 11">
            <a:extLst>
              <a:ext uri="{FF2B5EF4-FFF2-40B4-BE49-F238E27FC236}">
                <a16:creationId xmlns:a16="http://schemas.microsoft.com/office/drawing/2014/main" id="{108B063C-892D-0340-9FCD-3B1832801DE5}"/>
              </a:ext>
            </a:extLst>
          </p:cNvPr>
          <p:cNvSpPr>
            <a:spLocks noChangeArrowheads="1"/>
          </p:cNvSpPr>
          <p:nvPr/>
        </p:nvSpPr>
        <p:spPr bwMode="auto">
          <a:xfrm>
            <a:off x="2891757" y="1037480"/>
            <a:ext cx="190007" cy="6808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4051" tIns="47026" rIns="94051" bIns="47026" numCol="1" anchor="ctr" anchorCtr="0" compatLnSpc="1">
            <a:prstTxWarp prst="textNoShape">
              <a:avLst/>
            </a:prstTxWarp>
            <a:spAutoFit/>
          </a:bodyPr>
          <a:lstStyle/>
          <a:p>
            <a:pPr defTabSz="940552" eaLnBrk="0" fontAlgn="base" hangingPunct="0">
              <a:spcBef>
                <a:spcPct val="0"/>
              </a:spcBef>
              <a:spcAft>
                <a:spcPct val="0"/>
              </a:spcAft>
            </a:pPr>
            <a:br>
              <a:rPr lang="en-NL" altLang="en-NL" sz="1851">
                <a:latin typeface="Arial" panose="020B0604020202020204" pitchFamily="34" charset="0"/>
              </a:rPr>
            </a:br>
            <a:endParaRPr lang="en-NL" altLang="en-NL" sz="1851">
              <a:latin typeface="Arial" panose="020B0604020202020204" pitchFamily="34" charset="0"/>
            </a:endParaRPr>
          </a:p>
        </p:txBody>
      </p:sp>
      <p:sp>
        <p:nvSpPr>
          <p:cNvPr id="35" name="TextBox 34">
            <a:extLst>
              <a:ext uri="{FF2B5EF4-FFF2-40B4-BE49-F238E27FC236}">
                <a16:creationId xmlns:a16="http://schemas.microsoft.com/office/drawing/2014/main" id="{57ACB4EF-297E-0544-8FDB-BA865739394A}"/>
              </a:ext>
            </a:extLst>
          </p:cNvPr>
          <p:cNvSpPr txBox="1"/>
          <p:nvPr/>
        </p:nvSpPr>
        <p:spPr>
          <a:xfrm>
            <a:off x="5091844" y="633439"/>
            <a:ext cx="1101718" cy="208934"/>
          </a:xfrm>
          <a:prstGeom prst="rect">
            <a:avLst/>
          </a:prstGeom>
          <a:noFill/>
        </p:spPr>
        <p:txBody>
          <a:bodyPr wrap="none" rtlCol="0">
            <a:spAutoFit/>
          </a:bodyPr>
          <a:lstStyle/>
          <a:p>
            <a:r>
              <a:rPr lang="en-NL" sz="720" dirty="0"/>
              <a:t>Ability to Innovate (I2A)</a:t>
            </a:r>
          </a:p>
        </p:txBody>
      </p:sp>
    </p:spTree>
    <p:extLst>
      <p:ext uri="{BB962C8B-B14F-4D97-AF65-F5344CB8AC3E}">
        <p14:creationId xmlns:p14="http://schemas.microsoft.com/office/powerpoint/2010/main" val="73827246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659372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7963099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D58124E1-646A-9D46-81BB-5DACA7B70E9A}"/>
              </a:ext>
            </a:extLst>
          </p:cNvPr>
          <p:cNvSpPr/>
          <p:nvPr/>
        </p:nvSpPr>
        <p:spPr>
          <a:xfrm>
            <a:off x="1" y="68385"/>
            <a:ext cx="7775575" cy="5479805"/>
          </a:xfrm>
          <a:prstGeom prst="roundRect">
            <a:avLst>
              <a:gd name="adj" fmla="val 0"/>
            </a:avLst>
          </a:prstGeom>
          <a:solidFill>
            <a:srgbClr val="DE8445"/>
          </a:solidFill>
          <a:ln>
            <a:solidFill>
              <a:srgbClr val="DE84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23"/>
          </a:p>
        </p:txBody>
      </p:sp>
      <p:sp>
        <p:nvSpPr>
          <p:cNvPr id="12" name="Rectangle 11">
            <a:extLst>
              <a:ext uri="{FF2B5EF4-FFF2-40B4-BE49-F238E27FC236}">
                <a16:creationId xmlns:a16="http://schemas.microsoft.com/office/drawing/2014/main" id="{5054C59E-773E-0543-8F8A-6757A8E8C125}"/>
              </a:ext>
            </a:extLst>
          </p:cNvPr>
          <p:cNvSpPr/>
          <p:nvPr/>
        </p:nvSpPr>
        <p:spPr>
          <a:xfrm>
            <a:off x="634201" y="676130"/>
            <a:ext cx="6507169" cy="4106310"/>
          </a:xfrm>
          <a:prstGeom prst="rect">
            <a:avLst/>
          </a:prstGeom>
          <a:blipFill>
            <a:blip r:embed="rId2"/>
            <a:stretch>
              <a:fillRect/>
            </a:stretch>
          </a:blip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NL" sz="8229">
              <a:solidFill>
                <a:schemeClr val="tx1"/>
              </a:solidFill>
              <a:latin typeface="Marvel" pitchFamily="2" charset="0"/>
            </a:endParaRPr>
          </a:p>
        </p:txBody>
      </p:sp>
      <p:sp>
        <p:nvSpPr>
          <p:cNvPr id="4" name="Triangle 3">
            <a:extLst>
              <a:ext uri="{FF2B5EF4-FFF2-40B4-BE49-F238E27FC236}">
                <a16:creationId xmlns:a16="http://schemas.microsoft.com/office/drawing/2014/main" id="{31391397-9583-1649-93D1-2E183E99AFBD}"/>
              </a:ext>
            </a:extLst>
          </p:cNvPr>
          <p:cNvSpPr/>
          <p:nvPr/>
        </p:nvSpPr>
        <p:spPr>
          <a:xfrm>
            <a:off x="-319816" y="949131"/>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23"/>
          </a:p>
        </p:txBody>
      </p:sp>
      <p:sp>
        <p:nvSpPr>
          <p:cNvPr id="26" name="Triangle 25">
            <a:extLst>
              <a:ext uri="{FF2B5EF4-FFF2-40B4-BE49-F238E27FC236}">
                <a16:creationId xmlns:a16="http://schemas.microsoft.com/office/drawing/2014/main" id="{54F6DD97-0D41-C643-8E3E-5ADC3418B8E1}"/>
              </a:ext>
            </a:extLst>
          </p:cNvPr>
          <p:cNvSpPr/>
          <p:nvPr/>
        </p:nvSpPr>
        <p:spPr>
          <a:xfrm>
            <a:off x="-319816" y="1592081"/>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23"/>
          </a:p>
        </p:txBody>
      </p:sp>
      <p:sp>
        <p:nvSpPr>
          <p:cNvPr id="27" name="Triangle 26">
            <a:extLst>
              <a:ext uri="{FF2B5EF4-FFF2-40B4-BE49-F238E27FC236}">
                <a16:creationId xmlns:a16="http://schemas.microsoft.com/office/drawing/2014/main" id="{AF6C5CDF-4B04-AC44-AA28-D34CE05B0F44}"/>
              </a:ext>
            </a:extLst>
          </p:cNvPr>
          <p:cNvSpPr/>
          <p:nvPr/>
        </p:nvSpPr>
        <p:spPr>
          <a:xfrm>
            <a:off x="-334760" y="2235032"/>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23"/>
          </a:p>
        </p:txBody>
      </p:sp>
      <p:sp>
        <p:nvSpPr>
          <p:cNvPr id="28" name="Triangle 27">
            <a:extLst>
              <a:ext uri="{FF2B5EF4-FFF2-40B4-BE49-F238E27FC236}">
                <a16:creationId xmlns:a16="http://schemas.microsoft.com/office/drawing/2014/main" id="{6BAB6629-BEA3-0F45-A825-3A147A0E6C5E}"/>
              </a:ext>
            </a:extLst>
          </p:cNvPr>
          <p:cNvSpPr/>
          <p:nvPr/>
        </p:nvSpPr>
        <p:spPr>
          <a:xfrm>
            <a:off x="-334760" y="2877982"/>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23"/>
          </a:p>
        </p:txBody>
      </p:sp>
      <p:sp>
        <p:nvSpPr>
          <p:cNvPr id="29" name="Triangle 28">
            <a:extLst>
              <a:ext uri="{FF2B5EF4-FFF2-40B4-BE49-F238E27FC236}">
                <a16:creationId xmlns:a16="http://schemas.microsoft.com/office/drawing/2014/main" id="{C4817735-F14F-244E-AC4E-3B263439659D}"/>
              </a:ext>
            </a:extLst>
          </p:cNvPr>
          <p:cNvSpPr/>
          <p:nvPr/>
        </p:nvSpPr>
        <p:spPr>
          <a:xfrm>
            <a:off x="-319816" y="3519575"/>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23"/>
          </a:p>
        </p:txBody>
      </p:sp>
      <p:sp>
        <p:nvSpPr>
          <p:cNvPr id="30" name="Triangle 29">
            <a:extLst>
              <a:ext uri="{FF2B5EF4-FFF2-40B4-BE49-F238E27FC236}">
                <a16:creationId xmlns:a16="http://schemas.microsoft.com/office/drawing/2014/main" id="{FE89E9E4-E8C3-984B-B1A5-338667B6F5B8}"/>
              </a:ext>
            </a:extLst>
          </p:cNvPr>
          <p:cNvSpPr/>
          <p:nvPr/>
        </p:nvSpPr>
        <p:spPr>
          <a:xfrm>
            <a:off x="-319816" y="4162525"/>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23"/>
          </a:p>
        </p:txBody>
      </p:sp>
      <p:sp>
        <p:nvSpPr>
          <p:cNvPr id="31" name="Triangle 30">
            <a:extLst>
              <a:ext uri="{FF2B5EF4-FFF2-40B4-BE49-F238E27FC236}">
                <a16:creationId xmlns:a16="http://schemas.microsoft.com/office/drawing/2014/main" id="{248D87B3-342C-444A-BD91-1636DD89D64F}"/>
              </a:ext>
            </a:extLst>
          </p:cNvPr>
          <p:cNvSpPr/>
          <p:nvPr/>
        </p:nvSpPr>
        <p:spPr>
          <a:xfrm>
            <a:off x="7455761" y="949131"/>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23"/>
          </a:p>
        </p:txBody>
      </p:sp>
      <p:sp>
        <p:nvSpPr>
          <p:cNvPr id="32" name="Triangle 31">
            <a:extLst>
              <a:ext uri="{FF2B5EF4-FFF2-40B4-BE49-F238E27FC236}">
                <a16:creationId xmlns:a16="http://schemas.microsoft.com/office/drawing/2014/main" id="{E0F639FA-3E36-204F-A19D-618D4A34F9D9}"/>
              </a:ext>
            </a:extLst>
          </p:cNvPr>
          <p:cNvSpPr/>
          <p:nvPr/>
        </p:nvSpPr>
        <p:spPr>
          <a:xfrm>
            <a:off x="7455761" y="1592081"/>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23"/>
          </a:p>
        </p:txBody>
      </p:sp>
      <p:sp>
        <p:nvSpPr>
          <p:cNvPr id="33" name="Triangle 32">
            <a:extLst>
              <a:ext uri="{FF2B5EF4-FFF2-40B4-BE49-F238E27FC236}">
                <a16:creationId xmlns:a16="http://schemas.microsoft.com/office/drawing/2014/main" id="{F1600DEA-971A-F144-A1D0-6A879217A7C9}"/>
              </a:ext>
            </a:extLst>
          </p:cNvPr>
          <p:cNvSpPr/>
          <p:nvPr/>
        </p:nvSpPr>
        <p:spPr>
          <a:xfrm>
            <a:off x="7440817" y="2235032"/>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23"/>
          </a:p>
        </p:txBody>
      </p:sp>
      <p:sp>
        <p:nvSpPr>
          <p:cNvPr id="34" name="Triangle 33">
            <a:extLst>
              <a:ext uri="{FF2B5EF4-FFF2-40B4-BE49-F238E27FC236}">
                <a16:creationId xmlns:a16="http://schemas.microsoft.com/office/drawing/2014/main" id="{0DCBD7D8-0ADD-5542-9CE4-CD377AAB9C5B}"/>
              </a:ext>
            </a:extLst>
          </p:cNvPr>
          <p:cNvSpPr/>
          <p:nvPr/>
        </p:nvSpPr>
        <p:spPr>
          <a:xfrm>
            <a:off x="7440817" y="2877982"/>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23"/>
          </a:p>
        </p:txBody>
      </p:sp>
      <p:sp>
        <p:nvSpPr>
          <p:cNvPr id="35" name="Triangle 34">
            <a:extLst>
              <a:ext uri="{FF2B5EF4-FFF2-40B4-BE49-F238E27FC236}">
                <a16:creationId xmlns:a16="http://schemas.microsoft.com/office/drawing/2014/main" id="{99A096DC-C570-1844-8D1C-ADD73B48A244}"/>
              </a:ext>
            </a:extLst>
          </p:cNvPr>
          <p:cNvSpPr/>
          <p:nvPr/>
        </p:nvSpPr>
        <p:spPr>
          <a:xfrm>
            <a:off x="7455761" y="3519575"/>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23"/>
          </a:p>
        </p:txBody>
      </p:sp>
      <p:sp>
        <p:nvSpPr>
          <p:cNvPr id="36" name="Triangle 35">
            <a:extLst>
              <a:ext uri="{FF2B5EF4-FFF2-40B4-BE49-F238E27FC236}">
                <a16:creationId xmlns:a16="http://schemas.microsoft.com/office/drawing/2014/main" id="{FB33549E-9D5A-D34D-B74D-5EB0E0016B2C}"/>
              </a:ext>
            </a:extLst>
          </p:cNvPr>
          <p:cNvSpPr/>
          <p:nvPr/>
        </p:nvSpPr>
        <p:spPr>
          <a:xfrm>
            <a:off x="7455761" y="4162525"/>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23"/>
          </a:p>
        </p:txBody>
      </p:sp>
      <p:sp>
        <p:nvSpPr>
          <p:cNvPr id="6" name="Title 5">
            <a:extLst>
              <a:ext uri="{FF2B5EF4-FFF2-40B4-BE49-F238E27FC236}">
                <a16:creationId xmlns:a16="http://schemas.microsoft.com/office/drawing/2014/main" id="{56CED900-8C4B-5D4C-B5F0-FCE4B4AB0C61}"/>
              </a:ext>
            </a:extLst>
          </p:cNvPr>
          <p:cNvSpPr>
            <a:spLocks noGrp="1"/>
          </p:cNvSpPr>
          <p:nvPr>
            <p:ph type="title"/>
          </p:nvPr>
        </p:nvSpPr>
        <p:spPr/>
        <p:txBody>
          <a:bodyPr/>
          <a:lstStyle/>
          <a:p>
            <a:r>
              <a:rPr lang="en-NL" sz="6800" dirty="0"/>
              <a:t>ABILI</a:t>
            </a:r>
            <a:r>
              <a:rPr lang="en-NL" sz="6800" spc="-150" dirty="0"/>
              <a:t>TY</a:t>
            </a:r>
            <a:r>
              <a:rPr lang="en-NL" sz="6800" spc="-300" dirty="0"/>
              <a:t> </a:t>
            </a:r>
            <a:r>
              <a:rPr lang="en-NL" sz="6800" dirty="0"/>
              <a:t>TO</a:t>
            </a:r>
            <a:r>
              <a:rPr lang="en-NL" sz="6800" spc="-300" dirty="0"/>
              <a:t> </a:t>
            </a:r>
            <a:r>
              <a:rPr lang="en-NL" sz="6800" dirty="0"/>
              <a:t>INNOVATE</a:t>
            </a:r>
          </a:p>
        </p:txBody>
      </p:sp>
      <p:sp>
        <p:nvSpPr>
          <p:cNvPr id="9" name="Text Placeholder 8">
            <a:extLst>
              <a:ext uri="{FF2B5EF4-FFF2-40B4-BE49-F238E27FC236}">
                <a16:creationId xmlns:a16="http://schemas.microsoft.com/office/drawing/2014/main" id="{C1902227-EC3C-E94E-871E-4ABE7BE2E3DF}"/>
              </a:ext>
            </a:extLst>
          </p:cNvPr>
          <p:cNvSpPr>
            <a:spLocks noGrp="1"/>
          </p:cNvSpPr>
          <p:nvPr>
            <p:ph type="body" sz="quarter" idx="10"/>
          </p:nvPr>
        </p:nvSpPr>
        <p:spPr>
          <a:xfrm>
            <a:off x="1123328" y="3191933"/>
            <a:ext cx="5607059" cy="381065"/>
          </a:xfrm>
        </p:spPr>
        <p:txBody>
          <a:bodyPr>
            <a:noAutofit/>
          </a:bodyPr>
          <a:lstStyle/>
          <a:p>
            <a:r>
              <a:rPr lang="en-GB" sz="1030" dirty="0" err="1">
                <a:solidFill>
                  <a:schemeClr val="bg1">
                    <a:lumMod val="50000"/>
                  </a:schemeClr>
                </a:solidFill>
              </a:rPr>
              <a:t>Innovatiekracht</a:t>
            </a:r>
            <a:r>
              <a:rPr lang="en-GB" sz="1030" dirty="0">
                <a:solidFill>
                  <a:schemeClr val="bg1">
                    <a:lumMod val="50000"/>
                  </a:schemeClr>
                </a:solidFill>
              </a:rPr>
              <a:t>: De </a:t>
            </a:r>
            <a:r>
              <a:rPr lang="en-GB" sz="1030" dirty="0" err="1">
                <a:solidFill>
                  <a:schemeClr val="bg1">
                    <a:lumMod val="50000"/>
                  </a:schemeClr>
                </a:solidFill>
              </a:rPr>
              <a:t>effectiviteit</a:t>
            </a:r>
            <a:r>
              <a:rPr lang="en-GB" sz="1030" dirty="0">
                <a:solidFill>
                  <a:schemeClr val="bg1">
                    <a:lumMod val="50000"/>
                  </a:schemeClr>
                </a:solidFill>
              </a:rPr>
              <a:t> van </a:t>
            </a:r>
            <a:r>
              <a:rPr lang="en-GB" sz="1030" dirty="0" err="1">
                <a:solidFill>
                  <a:schemeClr val="bg1">
                    <a:lumMod val="50000"/>
                  </a:schemeClr>
                </a:solidFill>
              </a:rPr>
              <a:t>een</a:t>
            </a:r>
            <a:r>
              <a:rPr lang="en-GB" sz="1030" dirty="0">
                <a:solidFill>
                  <a:schemeClr val="bg1">
                    <a:lumMod val="50000"/>
                  </a:schemeClr>
                </a:solidFill>
              </a:rPr>
              <a:t> </a:t>
            </a:r>
            <a:r>
              <a:rPr lang="en-GB" sz="1030" dirty="0" err="1">
                <a:solidFill>
                  <a:schemeClr val="bg1">
                    <a:lumMod val="50000"/>
                  </a:schemeClr>
                </a:solidFill>
              </a:rPr>
              <a:t>organisatie</a:t>
            </a:r>
            <a:r>
              <a:rPr lang="en-GB" sz="1030" dirty="0">
                <a:solidFill>
                  <a:schemeClr val="bg1">
                    <a:lumMod val="50000"/>
                  </a:schemeClr>
                </a:solidFill>
              </a:rPr>
              <a:t> om </a:t>
            </a:r>
            <a:r>
              <a:rPr lang="en-GB" sz="1030" dirty="0" err="1">
                <a:solidFill>
                  <a:schemeClr val="bg1">
                    <a:lumMod val="50000"/>
                  </a:schemeClr>
                </a:solidFill>
              </a:rPr>
              <a:t>nieuwe</a:t>
            </a:r>
            <a:r>
              <a:rPr lang="en-GB" sz="1030" dirty="0">
                <a:solidFill>
                  <a:schemeClr val="bg1">
                    <a:lumMod val="50000"/>
                  </a:schemeClr>
                </a:solidFill>
              </a:rPr>
              <a:t> </a:t>
            </a:r>
            <a:r>
              <a:rPr lang="en-GB" sz="1030" dirty="0" err="1">
                <a:solidFill>
                  <a:schemeClr val="bg1">
                    <a:lumMod val="50000"/>
                  </a:schemeClr>
                </a:solidFill>
              </a:rPr>
              <a:t>mogelijkheden</a:t>
            </a:r>
            <a:r>
              <a:rPr lang="en-GB" sz="1030" dirty="0">
                <a:solidFill>
                  <a:schemeClr val="bg1">
                    <a:lumMod val="50000"/>
                  </a:schemeClr>
                </a:solidFill>
              </a:rPr>
              <a:t> </a:t>
            </a:r>
            <a:r>
              <a:rPr lang="en-GB" sz="1030" dirty="0" err="1">
                <a:solidFill>
                  <a:schemeClr val="bg1">
                    <a:lumMod val="50000"/>
                  </a:schemeClr>
                </a:solidFill>
              </a:rPr>
              <a:t>te</a:t>
            </a:r>
            <a:r>
              <a:rPr lang="en-GB" sz="1030" dirty="0">
                <a:solidFill>
                  <a:schemeClr val="bg1">
                    <a:lumMod val="50000"/>
                  </a:schemeClr>
                </a:solidFill>
              </a:rPr>
              <a:t> </a:t>
            </a:r>
            <a:r>
              <a:rPr lang="en-GB" sz="1030" dirty="0" err="1">
                <a:solidFill>
                  <a:schemeClr val="bg1">
                    <a:lumMod val="50000"/>
                  </a:schemeClr>
                </a:solidFill>
              </a:rPr>
              <a:t>leveren</a:t>
            </a:r>
            <a:r>
              <a:rPr lang="en-GB" sz="1030" dirty="0">
                <a:solidFill>
                  <a:schemeClr val="bg1">
                    <a:lumMod val="50000"/>
                  </a:schemeClr>
                </a:solidFill>
              </a:rPr>
              <a:t> die </a:t>
            </a:r>
            <a:r>
              <a:rPr lang="en-GB" sz="1030" dirty="0" err="1">
                <a:solidFill>
                  <a:schemeClr val="bg1">
                    <a:lumMod val="50000"/>
                  </a:schemeClr>
                </a:solidFill>
              </a:rPr>
              <a:t>beter</a:t>
            </a:r>
            <a:r>
              <a:rPr lang="en-GB" sz="1030" dirty="0">
                <a:solidFill>
                  <a:schemeClr val="bg1">
                    <a:lumMod val="50000"/>
                  </a:schemeClr>
                </a:solidFill>
              </a:rPr>
              <a:t> </a:t>
            </a:r>
            <a:r>
              <a:rPr lang="en-GB" sz="1030" dirty="0" err="1">
                <a:solidFill>
                  <a:schemeClr val="bg1">
                    <a:lumMod val="50000"/>
                  </a:schemeClr>
                </a:solidFill>
              </a:rPr>
              <a:t>aan</a:t>
            </a:r>
            <a:r>
              <a:rPr lang="en-GB" sz="1030" dirty="0">
                <a:solidFill>
                  <a:schemeClr val="bg1">
                    <a:lumMod val="50000"/>
                  </a:schemeClr>
                </a:solidFill>
              </a:rPr>
              <a:t> de </a:t>
            </a:r>
            <a:r>
              <a:rPr lang="en-GB" sz="1030" dirty="0" err="1">
                <a:solidFill>
                  <a:schemeClr val="bg1">
                    <a:lumMod val="50000"/>
                  </a:schemeClr>
                </a:solidFill>
              </a:rPr>
              <a:t>behoefte</a:t>
            </a:r>
            <a:r>
              <a:rPr lang="en-GB" sz="1030" dirty="0">
                <a:solidFill>
                  <a:schemeClr val="bg1">
                    <a:lumMod val="50000"/>
                  </a:schemeClr>
                </a:solidFill>
              </a:rPr>
              <a:t> van </a:t>
            </a:r>
            <a:r>
              <a:rPr lang="en-GB" sz="1030" dirty="0" err="1">
                <a:solidFill>
                  <a:schemeClr val="bg1">
                    <a:lumMod val="50000"/>
                  </a:schemeClr>
                </a:solidFill>
              </a:rPr>
              <a:t>een</a:t>
            </a:r>
            <a:r>
              <a:rPr lang="en-GB" sz="1030" dirty="0">
                <a:solidFill>
                  <a:schemeClr val="bg1">
                    <a:lumMod val="50000"/>
                  </a:schemeClr>
                </a:solidFill>
              </a:rPr>
              <a:t> </a:t>
            </a:r>
            <a:r>
              <a:rPr lang="en-GB" sz="1030" dirty="0" err="1">
                <a:solidFill>
                  <a:schemeClr val="bg1">
                    <a:lumMod val="50000"/>
                  </a:schemeClr>
                </a:solidFill>
              </a:rPr>
              <a:t>klant</a:t>
            </a:r>
            <a:r>
              <a:rPr lang="en-GB" sz="1030" dirty="0">
                <a:solidFill>
                  <a:schemeClr val="bg1">
                    <a:lumMod val="50000"/>
                  </a:schemeClr>
                </a:solidFill>
              </a:rPr>
              <a:t> </a:t>
            </a:r>
            <a:r>
              <a:rPr lang="en-GB" sz="1030" dirty="0" err="1">
                <a:solidFill>
                  <a:schemeClr val="bg1">
                    <a:lumMod val="50000"/>
                  </a:schemeClr>
                </a:solidFill>
              </a:rPr>
              <a:t>voldoen</a:t>
            </a:r>
            <a:endParaRPr lang="en-NL" sz="1030" dirty="0">
              <a:solidFill>
                <a:schemeClr val="bg1">
                  <a:lumMod val="50000"/>
                </a:schemeClr>
              </a:solidFill>
            </a:endParaRPr>
          </a:p>
        </p:txBody>
      </p:sp>
    </p:spTree>
    <p:extLst>
      <p:ext uri="{BB962C8B-B14F-4D97-AF65-F5344CB8AC3E}">
        <p14:creationId xmlns:p14="http://schemas.microsoft.com/office/powerpoint/2010/main" val="3135973412"/>
      </p:ext>
    </p:extLst>
  </p:cSld>
  <p:clrMapOvr>
    <a:masterClrMapping/>
  </p:clrMapOvr>
</p:sld>
</file>

<file path=ppt/theme/theme1.xml><?xml version="1.0" encoding="utf-8"?>
<a:theme xmlns:a="http://schemas.openxmlformats.org/drawingml/2006/main" name="SF PPT Theme cardset">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F PPT Theme cardset" id="{BE05CD8D-6CAE-044A-8111-ED4320E37044}" vid="{88F505FB-D0C8-CE4F-89C7-8BC729133FC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SF PPT Theme cardset</Template>
  <TotalTime>1470</TotalTime>
  <Words>1817</Words>
  <Application>Microsoft Macintosh PowerPoint</Application>
  <PresentationFormat>Custom</PresentationFormat>
  <Paragraphs>167</Paragraphs>
  <Slides>76</Slides>
  <Notes>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76</vt:i4>
      </vt:variant>
    </vt:vector>
  </HeadingPairs>
  <TitlesOfParts>
    <vt:vector size="84" baseType="lpstr">
      <vt:lpstr>Calibri</vt:lpstr>
      <vt:lpstr>Ubuntu Light</vt:lpstr>
      <vt:lpstr>Segoe UI</vt:lpstr>
      <vt:lpstr>Arial</vt:lpstr>
      <vt:lpstr>Ubuntu</vt:lpstr>
      <vt:lpstr>Marvel</vt:lpstr>
      <vt:lpstr>Calibri Light</vt:lpstr>
      <vt:lpstr>SF PPT Theme cardset</vt:lpstr>
      <vt:lpstr>PowerPoint Presentation</vt:lpstr>
      <vt:lpstr>PowerPoint Presentation</vt:lpstr>
      <vt:lpstr>CURRENT VALUE</vt:lpstr>
      <vt:lpstr>PowerPoint Presentation</vt:lpstr>
      <vt:lpstr>UNREALIZED VALUE</vt:lpstr>
      <vt:lpstr>PowerPoint Presentation</vt:lpstr>
      <vt:lpstr>TIME TO MARKET</vt:lpstr>
      <vt:lpstr>PowerPoint Presentation</vt:lpstr>
      <vt:lpstr>ABILITY TO INNOVATE</vt:lpstr>
      <vt:lpstr>PowerPoint Presentation</vt:lpstr>
      <vt:lpstr>Klanttevredenheid</vt:lpstr>
      <vt:lpstr>Klanttevredenheid</vt:lpstr>
      <vt:lpstr>Defecten-trends</vt:lpstr>
      <vt:lpstr>Defecten-trends</vt:lpstr>
      <vt:lpstr>Kostenpercentage</vt:lpstr>
      <vt:lpstr>Kostenpercentage</vt:lpstr>
      <vt:lpstr>Faalratio van wijzigingen</vt:lpstr>
      <vt:lpstr>Faalratio van wijzigingen</vt:lpstr>
      <vt:lpstr>Aantal geïnstalleerde versies</vt:lpstr>
      <vt:lpstr>Aantal geïnstalleerde versies</vt:lpstr>
      <vt:lpstr>Gewenste klantervaring of -tevredenheid</vt:lpstr>
      <vt:lpstr>Gewenste klantervaring of -tevredenheid</vt:lpstr>
      <vt:lpstr>Belemmerings-periode</vt:lpstr>
      <vt:lpstr>Belemmerings-periode</vt:lpstr>
      <vt:lpstr>Bouw- en integratiefrequentie</vt:lpstr>
      <vt:lpstr>Bouw- en integratiefrequentie</vt:lpstr>
      <vt:lpstr>Omschakeltijd</vt:lpstr>
      <vt:lpstr>Omschakeltijd</vt:lpstr>
      <vt:lpstr>Aantal productiefouten</vt:lpstr>
      <vt:lpstr>Aantal productiefouten</vt:lpstr>
      <vt:lpstr>Release-stabilisatieperiode</vt:lpstr>
      <vt:lpstr>Release-stabilisatieperiode</vt:lpstr>
      <vt:lpstr>Aanlooptijd voor codewijzigingen </vt:lpstr>
      <vt:lpstr>Aanlooptijd voor codewijzigingen </vt:lpstr>
      <vt:lpstr>Marktaandeel</vt:lpstr>
      <vt:lpstr>Marktaandeel</vt:lpstr>
      <vt:lpstr>Doorlooptijd</vt:lpstr>
      <vt:lpstr>Doorlooptijd</vt:lpstr>
      <vt:lpstr>Leerperiode</vt:lpstr>
      <vt:lpstr>Leerperiode</vt:lpstr>
      <vt:lpstr>Medewerker-tevredenheid</vt:lpstr>
      <vt:lpstr>Medewerker-tevredenheid</vt:lpstr>
      <vt:lpstr>Productgebruik</vt:lpstr>
      <vt:lpstr>Productgebruik</vt:lpstr>
      <vt:lpstr>Omzet per medewerker</vt:lpstr>
      <vt:lpstr>Omzet per medewerker</vt:lpstr>
      <vt:lpstr>Gemiddelde Reparatietijd</vt:lpstr>
      <vt:lpstr>Gemiddelde Reparatietijd</vt:lpstr>
      <vt:lpstr>Aanlooptijd</vt:lpstr>
      <vt:lpstr>Aanlooptijd</vt:lpstr>
      <vt:lpstr>Innovatieratio</vt:lpstr>
      <vt:lpstr>Innovatieratio</vt:lpstr>
      <vt:lpstr>Focustijd</vt:lpstr>
      <vt:lpstr>Focustijd</vt:lpstr>
      <vt:lpstr>Uitrolfrequentie</vt:lpstr>
      <vt:lpstr>Uitrolfrequentie</vt:lpstr>
      <vt:lpstr>Technische Schuld</vt:lpstr>
      <vt:lpstr>Technische Schuld</vt:lpstr>
      <vt:lpstr>Hersteltijd</vt:lpstr>
      <vt:lpstr>Hersteltijd</vt:lpstr>
      <vt:lpstr>Aantal actieve product (broncode) varianten</vt:lpstr>
      <vt:lpstr>Aantal actieve product (broncode) varianten</vt:lpstr>
      <vt:lpstr>Tijd benodigd voor het samenvoegen van broncode</vt:lpstr>
      <vt:lpstr>Tijd benodigd voor het samenvoegen van broncode</vt:lpstr>
      <vt:lpstr>Tijd besteed aan Context-schakelen</vt:lpstr>
      <vt:lpstr>Tijd besteed aan Context-schakelen</vt:lpstr>
      <vt:lpstr>Kloof in de klant- of gebruikers-tevredenheid</vt:lpstr>
      <vt:lpstr>Kloof in de klant- of gebruikers-tevredenheid</vt:lpstr>
      <vt:lpstr>Meet geen productie, maar meet het effect</vt:lpstr>
      <vt:lpstr>PowerPoint Presentation</vt:lpstr>
      <vt:lpstr>Het gaat niet om de metingen, maar om de inzichten</vt:lpstr>
      <vt:lpstr>PowerPoint Presentation</vt:lpstr>
      <vt:lpstr>Leer meer over Evidence Based Management op http://scrum.org/EBM</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Chee-Hong Hsia</dc:creator>
  <cp:lastModifiedBy>Sjoerd Kranendonk</cp:lastModifiedBy>
  <cp:revision>281</cp:revision>
  <dcterms:created xsi:type="dcterms:W3CDTF">2020-03-02T18:23:14Z</dcterms:created>
  <dcterms:modified xsi:type="dcterms:W3CDTF">2022-05-18T21:11:34Z</dcterms:modified>
</cp:coreProperties>
</file>